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4"/>
  </p:sldMasterIdLst>
  <p:notesMasterIdLst>
    <p:notesMasterId r:id="rId39"/>
  </p:notesMasterIdLst>
  <p:sldIdLst>
    <p:sldId id="326" r:id="rId5"/>
    <p:sldId id="327" r:id="rId6"/>
    <p:sldId id="328" r:id="rId7"/>
    <p:sldId id="329" r:id="rId8"/>
    <p:sldId id="330" r:id="rId9"/>
    <p:sldId id="331" r:id="rId10"/>
    <p:sldId id="332" r:id="rId11"/>
    <p:sldId id="318" r:id="rId12"/>
    <p:sldId id="333" r:id="rId13"/>
    <p:sldId id="334" r:id="rId14"/>
    <p:sldId id="335" r:id="rId15"/>
    <p:sldId id="336" r:id="rId16"/>
    <p:sldId id="337" r:id="rId17"/>
    <p:sldId id="338" r:id="rId18"/>
    <p:sldId id="278" r:id="rId19"/>
    <p:sldId id="339" r:id="rId20"/>
    <p:sldId id="340" r:id="rId21"/>
    <p:sldId id="341" r:id="rId22"/>
    <p:sldId id="343" r:id="rId23"/>
    <p:sldId id="342" r:id="rId24"/>
    <p:sldId id="344" r:id="rId25"/>
    <p:sldId id="345" r:id="rId26"/>
    <p:sldId id="346" r:id="rId27"/>
    <p:sldId id="291" r:id="rId28"/>
    <p:sldId id="256" r:id="rId29"/>
    <p:sldId id="290" r:id="rId30"/>
    <p:sldId id="4048" r:id="rId31"/>
    <p:sldId id="4034" r:id="rId32"/>
    <p:sldId id="4045" r:id="rId33"/>
    <p:sldId id="285" r:id="rId34"/>
    <p:sldId id="4044" r:id="rId35"/>
    <p:sldId id="4047" r:id="rId36"/>
    <p:sldId id="4043" r:id="rId37"/>
    <p:sldId id="4042" r:id="rId38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9B9B9"/>
    <a:srgbClr val="264976"/>
    <a:srgbClr val="133A87"/>
    <a:srgbClr val="60C99C"/>
    <a:srgbClr val="0E0E0C"/>
    <a:srgbClr val="D25B36"/>
    <a:srgbClr val="E6E6E6"/>
    <a:srgbClr val="B80A26"/>
    <a:srgbClr val="9B0D25"/>
    <a:srgbClr val="5555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2CEC275-9007-4370-95FA-D7BFAE7DAD3E}" v="1" dt="2023-01-30T20:16:59.66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53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114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64ED639-6A81-468A-8968-27291A5E9341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FD4141C-0882-4A95-B658-5713D1FC4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731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60B209-826F-4E14-86F7-84354062112C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76283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E54EB8-CA02-3B45-A9EC-6903E982BEB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0581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E54EB8-CA02-3B45-A9EC-6903E982BE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59681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E54EB8-CA02-3B45-A9EC-6903E982BE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8282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E54EB8-CA02-3B45-A9EC-6903E982BE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20117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E54EB8-CA02-3B45-A9EC-6903E982BE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26147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gradFill>
            <a:gsLst>
              <a:gs pos="10000">
                <a:srgbClr val="B80A26"/>
              </a:gs>
              <a:gs pos="100000">
                <a:srgbClr val="EFB447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00BD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E09D9-7649-491C-91FD-8D099698A60F}" type="datetime1">
              <a:rPr lang="en-US" smtClean="0"/>
              <a:t>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9974-0344-4DFC-B1D9-87E9C0C0064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picture containing object, drawing&#10;&#10;Description automatically generated">
            <a:extLst>
              <a:ext uri="{FF2B5EF4-FFF2-40B4-BE49-F238E27FC236}">
                <a16:creationId xmlns:a16="http://schemas.microsoft.com/office/drawing/2014/main" id="{9B29569E-ABEF-45E3-A592-96C5BB84F02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5680" y="6454200"/>
            <a:ext cx="832804" cy="346172"/>
          </a:xfrm>
          <a:prstGeom prst="rect">
            <a:avLst/>
          </a:prstGeom>
        </p:spPr>
      </p:pic>
      <p:pic>
        <p:nvPicPr>
          <p:cNvPr id="12" name="Picture 11" descr="Logo, company name&#10;&#10;Description automatically generated">
            <a:extLst>
              <a:ext uri="{FF2B5EF4-FFF2-40B4-BE49-F238E27FC236}">
                <a16:creationId xmlns:a16="http://schemas.microsoft.com/office/drawing/2014/main" id="{2ADF4A6C-4B5C-96FF-8B8F-2436F3430CA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474" y="6398686"/>
            <a:ext cx="924093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621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8D813-E357-4D7F-A4BB-0A2C54DA9E35}" type="datetime1">
              <a:rPr lang="en-US" smtClean="0"/>
              <a:t>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9974-0344-4DFC-B1D9-87E9C0C00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155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gradFill>
            <a:gsLst>
              <a:gs pos="10000">
                <a:srgbClr val="B80A26"/>
              </a:gs>
              <a:gs pos="100000">
                <a:srgbClr val="EFB447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00BD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CD63E-2CBA-48DF-A95F-84154CAD4783}" type="datetime1">
              <a:rPr lang="en-US" smtClean="0"/>
              <a:t>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9974-0344-4DFC-B1D9-87E9C0C00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6445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ption 1:  General Te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CF1838AF-21D6-4248-BF9D-A10EE3193908}"/>
              </a:ext>
            </a:extLst>
          </p:cNvPr>
          <p:cNvGrpSpPr/>
          <p:nvPr userDrawn="1"/>
        </p:nvGrpSpPr>
        <p:grpSpPr>
          <a:xfrm>
            <a:off x="21" y="0"/>
            <a:ext cx="12191979" cy="6858000"/>
            <a:chOff x="16" y="0"/>
            <a:chExt cx="9143984" cy="5143500"/>
          </a:xfrm>
        </p:grpSpPr>
        <p:pic>
          <p:nvPicPr>
            <p:cNvPr id="11" name="Picture 10" descr="A close up of a logo&#10;&#10;Description generated with high confidence">
              <a:extLst>
                <a:ext uri="{FF2B5EF4-FFF2-40B4-BE49-F238E27FC236}">
                  <a16:creationId xmlns:a16="http://schemas.microsoft.com/office/drawing/2014/main" id="{63AC2CB0-1327-4E71-825E-7C99395BC1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" y="0"/>
              <a:ext cx="9143984" cy="5143500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9B31941-D7AF-40A2-A6A4-EDE8CDB9DE26}"/>
                </a:ext>
              </a:extLst>
            </p:cNvPr>
            <p:cNvSpPr/>
            <p:nvPr userDrawn="1"/>
          </p:nvSpPr>
          <p:spPr bwMode="auto">
            <a:xfrm>
              <a:off x="114300" y="103309"/>
              <a:ext cx="8915400" cy="4936881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09585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 Unicode MS" charset="0"/>
              </a:endParaRPr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45DA90-B625-4413-A105-157805A29BD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37662" y="2909442"/>
            <a:ext cx="6201833" cy="618317"/>
          </a:xfrm>
          <a:prstGeom prst="rect">
            <a:avLst/>
          </a:prstGeom>
        </p:spPr>
        <p:txBody>
          <a:bodyPr/>
          <a:lstStyle>
            <a:lvl1pPr marL="0" indent="0" algn="r" defTabSz="609585" rtl="0" fontAlgn="base">
              <a:spcBef>
                <a:spcPct val="0"/>
              </a:spcBef>
              <a:spcAft>
                <a:spcPct val="0"/>
              </a:spcAft>
              <a:buNone/>
              <a:defRPr lang="en-US" sz="3200" b="1" kern="1200" dirty="0">
                <a:solidFill>
                  <a:schemeClr val="bg2">
                    <a:lumMod val="50000"/>
                  </a:schemeClr>
                </a:solidFill>
                <a:latin typeface="Avenir Next LT Pro" panose="020B0504020202020204" pitchFamily="34" charset="0"/>
                <a:ea typeface="ＭＳ Ｐゴシック" panose="020B0600070205080204" pitchFamily="34" charset="-128"/>
                <a:cs typeface="Aharoni" panose="02010803020104030203" pitchFamily="2" charset="-79"/>
              </a:defRPr>
            </a:lvl1pPr>
            <a:lvl2pPr marL="658268" indent="0">
              <a:buNone/>
              <a:defRPr/>
            </a:lvl2pPr>
            <a:lvl3pPr marL="1316534" indent="0">
              <a:buNone/>
              <a:defRPr/>
            </a:lvl3pPr>
            <a:lvl4pPr marL="1974800" indent="0">
              <a:buNone/>
              <a:defRPr/>
            </a:lvl4pPr>
            <a:lvl5pPr marL="2633068" indent="0">
              <a:buNone/>
              <a:defRPr/>
            </a:lvl5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C01E34D6-CDD1-463E-9E3B-F515D922DAE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37662" y="3579153"/>
            <a:ext cx="6201833" cy="618319"/>
          </a:xfrm>
          <a:prstGeom prst="rect">
            <a:avLst/>
          </a:prstGeom>
        </p:spPr>
        <p:txBody>
          <a:bodyPr/>
          <a:lstStyle>
            <a:lvl1pPr marL="0" indent="0" algn="r" defTabSz="609585" rtl="0" fontAlgn="base">
              <a:spcBef>
                <a:spcPct val="0"/>
              </a:spcBef>
              <a:spcAft>
                <a:spcPct val="0"/>
              </a:spcAft>
              <a:buNone/>
              <a:defRPr lang="en-US" sz="3200" b="0" kern="1200" dirty="0">
                <a:solidFill>
                  <a:schemeClr val="bg2">
                    <a:lumMod val="50000"/>
                  </a:schemeClr>
                </a:solidFill>
                <a:latin typeface="Avenir Next LT Pro" panose="020B0504020202020204" pitchFamily="34" charset="0"/>
                <a:ea typeface="ＭＳ Ｐゴシック" panose="020B0600070205080204" pitchFamily="34" charset="-128"/>
                <a:cs typeface="Aharoni" panose="02010803020104030203" pitchFamily="2" charset="-79"/>
              </a:defRPr>
            </a:lvl1pPr>
            <a:lvl2pPr marL="658268" indent="0">
              <a:buNone/>
              <a:defRPr/>
            </a:lvl2pPr>
            <a:lvl3pPr marL="1316534" indent="0">
              <a:buNone/>
              <a:defRPr/>
            </a:lvl3pPr>
            <a:lvl4pPr marL="1974800" indent="0">
              <a:buNone/>
              <a:defRPr/>
            </a:lvl4pPr>
            <a:lvl5pPr marL="2633068" indent="0">
              <a:buNone/>
              <a:defRPr/>
            </a:lvl5pPr>
          </a:lstStyle>
          <a:p>
            <a:pPr lvl="0"/>
            <a:r>
              <a:rPr lang="en-US" dirty="0"/>
              <a:t>Presentation Subtitle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8ABFC936-C822-4258-B939-07366B5E988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69028" y="4565146"/>
            <a:ext cx="6201833" cy="618317"/>
          </a:xfrm>
          <a:prstGeom prst="rect">
            <a:avLst/>
          </a:prstGeom>
        </p:spPr>
        <p:txBody>
          <a:bodyPr/>
          <a:lstStyle>
            <a:lvl1pPr marL="0" indent="0" algn="r" defTabSz="609585" rtl="0" fontAlgn="base">
              <a:spcBef>
                <a:spcPct val="0"/>
              </a:spcBef>
              <a:spcAft>
                <a:spcPct val="0"/>
              </a:spcAft>
              <a:buNone/>
              <a:defRPr lang="en-US" sz="2133" b="1" kern="1200" dirty="0">
                <a:solidFill>
                  <a:schemeClr val="bg2">
                    <a:lumMod val="50000"/>
                  </a:schemeClr>
                </a:solidFill>
                <a:latin typeface="Avenir Next LT Pro" panose="020B0504020202020204" pitchFamily="34" charset="0"/>
                <a:ea typeface="ＭＳ Ｐゴシック" panose="020B0600070205080204" pitchFamily="34" charset="-128"/>
                <a:cs typeface="Aharoni" panose="02010803020104030203" pitchFamily="2" charset="-79"/>
              </a:defRPr>
            </a:lvl1pPr>
            <a:lvl2pPr marL="658268" indent="0">
              <a:buNone/>
              <a:defRPr/>
            </a:lvl2pPr>
            <a:lvl3pPr marL="1316534" indent="0">
              <a:buNone/>
              <a:defRPr/>
            </a:lvl3pPr>
            <a:lvl4pPr marL="1974800" indent="0">
              <a:buNone/>
              <a:defRPr/>
            </a:lvl4pPr>
            <a:lvl5pPr marL="2633068" indent="0">
              <a:buNone/>
              <a:defRPr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640B1618-ACD9-4614-8B4D-A6E6EA915AE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69028" y="5234857"/>
            <a:ext cx="6201833" cy="618319"/>
          </a:xfrm>
          <a:prstGeom prst="rect">
            <a:avLst/>
          </a:prstGeom>
        </p:spPr>
        <p:txBody>
          <a:bodyPr/>
          <a:lstStyle>
            <a:lvl1pPr marL="0" indent="0" algn="r" defTabSz="609585" rtl="0" fontAlgn="base">
              <a:spcBef>
                <a:spcPct val="0"/>
              </a:spcBef>
              <a:spcAft>
                <a:spcPct val="0"/>
              </a:spcAft>
              <a:buNone/>
              <a:defRPr lang="en-US" sz="2133" b="0" kern="1200" dirty="0">
                <a:solidFill>
                  <a:schemeClr val="bg2">
                    <a:lumMod val="50000"/>
                  </a:schemeClr>
                </a:solidFill>
                <a:latin typeface="Avenir Next LT Pro" panose="020B0504020202020204" pitchFamily="34" charset="0"/>
                <a:ea typeface="ＭＳ Ｐゴシック" panose="020B0600070205080204" pitchFamily="34" charset="-128"/>
                <a:cs typeface="Aharoni" panose="02010803020104030203" pitchFamily="2" charset="-79"/>
              </a:defRPr>
            </a:lvl1pPr>
            <a:lvl2pPr marL="658268" indent="0">
              <a:buNone/>
              <a:defRPr/>
            </a:lvl2pPr>
            <a:lvl3pPr marL="1316534" indent="0">
              <a:buNone/>
              <a:defRPr/>
            </a:lvl3pPr>
            <a:lvl4pPr marL="1974800" indent="0">
              <a:buNone/>
              <a:defRPr/>
            </a:lvl4pPr>
            <a:lvl5pPr marL="2633068" indent="0">
              <a:buNone/>
              <a:defRPr/>
            </a:lvl5pPr>
          </a:lstStyle>
          <a:p>
            <a:pPr lvl="0"/>
            <a:r>
              <a:rPr lang="en-US" dirty="0"/>
              <a:t>Title</a:t>
            </a:r>
          </a:p>
        </p:txBody>
      </p:sp>
      <p:pic>
        <p:nvPicPr>
          <p:cNvPr id="21" name="Picture 20" descr="A picture containing arthropod, invertebrate, lobster&#10;&#10;Description automatically generated">
            <a:extLst>
              <a:ext uri="{FF2B5EF4-FFF2-40B4-BE49-F238E27FC236}">
                <a16:creationId xmlns:a16="http://schemas.microsoft.com/office/drawing/2014/main" id="{39DB4262-AFB0-4D9B-8E22-AB68622D07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95575" y="646272"/>
            <a:ext cx="1625600" cy="5544000"/>
          </a:xfrm>
          <a:prstGeom prst="rect">
            <a:avLst/>
          </a:prstGeom>
        </p:spPr>
      </p:pic>
      <p:pic>
        <p:nvPicPr>
          <p:cNvPr id="20" name="Picture 19" descr="A picture containing text, computer, electronics, cargo container&#10;&#10;Description automatically generated">
            <a:extLst>
              <a:ext uri="{FF2B5EF4-FFF2-40B4-BE49-F238E27FC236}">
                <a16:creationId xmlns:a16="http://schemas.microsoft.com/office/drawing/2014/main" id="{5ED78E29-5415-4B44-BCA2-5DA182954D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3523" y="3632200"/>
            <a:ext cx="1624200" cy="2558072"/>
          </a:xfrm>
          <a:prstGeom prst="rect">
            <a:avLst/>
          </a:prstGeom>
        </p:spPr>
      </p:pic>
      <p:pic>
        <p:nvPicPr>
          <p:cNvPr id="5" name="Picture 4" descr="A picture containing text, indoor, electronics, display&#10;&#10;Description automatically generated">
            <a:extLst>
              <a:ext uri="{FF2B5EF4-FFF2-40B4-BE49-F238E27FC236}">
                <a16:creationId xmlns:a16="http://schemas.microsoft.com/office/drawing/2014/main" id="{6A5FAD21-1EC0-4C3A-853D-C195A509A3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2123" y="646274"/>
            <a:ext cx="1625600" cy="2579524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D4410A81-969A-43B5-7753-53BED69D1866}"/>
              </a:ext>
            </a:extLst>
          </p:cNvPr>
          <p:cNvGrpSpPr/>
          <p:nvPr userDrawn="1"/>
        </p:nvGrpSpPr>
        <p:grpSpPr>
          <a:xfrm>
            <a:off x="1086964" y="2797623"/>
            <a:ext cx="1280160" cy="1280160"/>
            <a:chOff x="792363" y="2068829"/>
            <a:chExt cx="960120" cy="96012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090187ED-016A-438D-AC6D-9832788865C9}"/>
                </a:ext>
              </a:extLst>
            </p:cNvPr>
            <p:cNvSpPr>
              <a:spLocks noChangeAspect="1"/>
            </p:cNvSpPr>
            <p:nvPr userDrawn="1"/>
          </p:nvSpPr>
          <p:spPr bwMode="auto">
            <a:xfrm>
              <a:off x="792363" y="2068829"/>
              <a:ext cx="960120" cy="960120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609585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 Unicode MS" charset="0"/>
              </a:endParaRPr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22EFFA92-22A0-5D7C-6C85-9ED6D5F8053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7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15223" y="2091689"/>
              <a:ext cx="914400" cy="914400"/>
            </a:xfrm>
            <a:prstGeom prst="rect">
              <a:avLst/>
            </a:prstGeom>
          </p:spPr>
        </p:pic>
      </p:grpSp>
      <p:pic>
        <p:nvPicPr>
          <p:cNvPr id="1026" name="Picture 2" descr="Home | MicroAge">
            <a:extLst>
              <a:ext uri="{FF2B5EF4-FFF2-40B4-BE49-F238E27FC236}">
                <a16:creationId xmlns:a16="http://schemas.microsoft.com/office/drawing/2014/main" id="{0ABB2C7A-B0C3-5F68-6240-D5B43F03406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5200" y="1056370"/>
            <a:ext cx="3617285" cy="1483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8122640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D3A33-DEED-45D1-AFEE-7519152CD409}" type="datetime1">
              <a:rPr lang="en-US" smtClean="0"/>
              <a:t>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9974-0344-4DFC-B1D9-87E9C0C00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506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65E00-6531-4AE5-8A40-BBDF96A1A51E}" type="datetime1">
              <a:rPr lang="en-US" smtClean="0"/>
              <a:t>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3FD9D20-FE1B-40FA-94FB-5824F6747A9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picture containing object, drawing&#10;&#10;Description automatically generated">
            <a:extLst>
              <a:ext uri="{FF2B5EF4-FFF2-40B4-BE49-F238E27FC236}">
                <a16:creationId xmlns:a16="http://schemas.microsoft.com/office/drawing/2014/main" id="{3FC25FF5-03E4-4EC6-923D-97162094B5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5680" y="6454200"/>
            <a:ext cx="832804" cy="346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743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C896E-9907-4A46-AE85-EDA9AE43AC5A}" type="datetime1">
              <a:rPr lang="en-US" smtClean="0"/>
              <a:t>2/28/2023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9974-0344-4DFC-B1D9-87E9C0C00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701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41582-9CB8-493D-B600-6FC8284927EB}" type="datetime1">
              <a:rPr lang="en-US" smtClean="0"/>
              <a:t>2/28/2023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9974-0344-4DFC-B1D9-87E9C0C00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105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F7078-DD82-4DE4-B951-FA39D2D4B7EF}" type="datetime1">
              <a:rPr lang="en-US" smtClean="0"/>
              <a:t>2/28/2023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9974-0344-4DFC-B1D9-87E9C0C00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147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gradFill>
            <a:gsLst>
              <a:gs pos="10000">
                <a:srgbClr val="B80A26"/>
              </a:gs>
              <a:gs pos="100000">
                <a:srgbClr val="EFB447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00BD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810BD-5C11-412F-9251-21F0C26DDD72}" type="datetime1">
              <a:rPr lang="en-US" smtClean="0"/>
              <a:t>2/28/2023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9974-0344-4DFC-B1D9-87E9C0C0064F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A picture containing object, drawing&#10;&#10;Description automatically generated">
            <a:extLst>
              <a:ext uri="{FF2B5EF4-FFF2-40B4-BE49-F238E27FC236}">
                <a16:creationId xmlns:a16="http://schemas.microsoft.com/office/drawing/2014/main" id="{48EDEB05-699F-468F-BA48-387763D1EE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5680" y="6454200"/>
            <a:ext cx="832804" cy="346172"/>
          </a:xfrm>
          <a:prstGeom prst="rect">
            <a:avLst/>
          </a:prstGeom>
        </p:spPr>
      </p:pic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53A49AA9-D12E-BE56-3A53-CD97AC068DD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474" y="6398686"/>
            <a:ext cx="924093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079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gradFill flip="none" rotWithShape="1">
            <a:gsLst>
              <a:gs pos="10000">
                <a:srgbClr val="B80A26"/>
              </a:gs>
              <a:gs pos="100000">
                <a:srgbClr val="EFB447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rgbClr val="00BD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287170" y="6305204"/>
            <a:ext cx="16915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DBEBB736-DF76-4DDC-94D1-8E8DBB2FDEA8}" type="datetime1">
              <a:rPr lang="en-US" smtClean="0"/>
              <a:pPr/>
              <a:t>2/28/2023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96000" y="6316564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33869" y="6320370"/>
            <a:ext cx="1312025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A519974-0344-4DFC-B1D9-87E9C0C0064F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18E0C03D-324A-F8D7-BE92-32DEE475E4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928" y="6270526"/>
            <a:ext cx="924093" cy="457200"/>
          </a:xfrm>
          <a:prstGeom prst="rect">
            <a:avLst/>
          </a:prstGeom>
        </p:spPr>
      </p:pic>
      <p:pic>
        <p:nvPicPr>
          <p:cNvPr id="11" name="Picture 10" descr="A picture containing object, drawing&#10;&#10;Description automatically generated">
            <a:extLst>
              <a:ext uri="{FF2B5EF4-FFF2-40B4-BE49-F238E27FC236}">
                <a16:creationId xmlns:a16="http://schemas.microsoft.com/office/drawing/2014/main" id="{A516BC08-F5DD-3BEA-55C6-9D6728B4E68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5785" y="6326040"/>
            <a:ext cx="832804" cy="346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650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gradFill flip="none" rotWithShape="1">
            <a:gsLst>
              <a:gs pos="10000">
                <a:srgbClr val="B80A26"/>
              </a:gs>
              <a:gs pos="100000">
                <a:srgbClr val="EFB447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rgbClr val="00BD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FD749-2275-4C45-8C1E-2D6AA953A36F}" type="datetime1">
              <a:rPr lang="en-US" smtClean="0"/>
              <a:t>2/28/2023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9974-0344-4DFC-B1D9-87E9C0C00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084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gradFill>
            <a:gsLst>
              <a:gs pos="10000">
                <a:srgbClr val="B80A26"/>
              </a:gs>
              <a:gs pos="100000">
                <a:srgbClr val="EFB447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rgbClr val="00BD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DA8AB9E2-EAFF-4BF1-BB27-F1693AB718AA}" type="datetime1">
              <a:rPr lang="en-US" smtClean="0"/>
              <a:pPr/>
              <a:t>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38469" y="6463591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7740EEF8-5DD4-4EE1-BDB6-FED94FD2678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A picture containing object, drawing&#10;&#10;Description automatically generated">
            <a:extLst>
              <a:ext uri="{FF2B5EF4-FFF2-40B4-BE49-F238E27FC236}">
                <a16:creationId xmlns:a16="http://schemas.microsoft.com/office/drawing/2014/main" id="{E0DE8659-1E15-4E6F-8D18-A56A44771C45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5680" y="6454200"/>
            <a:ext cx="832804" cy="346172"/>
          </a:xfrm>
          <a:prstGeom prst="rect">
            <a:avLst/>
          </a:prstGeom>
        </p:spPr>
      </p:pic>
      <p:pic>
        <p:nvPicPr>
          <p:cNvPr id="13" name="Picture 12" descr="Logo, company name&#10;&#10;Description automatically generated">
            <a:extLst>
              <a:ext uri="{FF2B5EF4-FFF2-40B4-BE49-F238E27FC236}">
                <a16:creationId xmlns:a16="http://schemas.microsoft.com/office/drawing/2014/main" id="{7540D0DC-650C-6C1B-BC20-CDB4D2401F5E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474" y="6398686"/>
            <a:ext cx="924093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63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2"/>
        </a:buClr>
        <a:buFont typeface="Wingdings" panose="05000000000000000000" pitchFamily="2" charset="2"/>
        <a:buChar char="§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2"/>
        </a:buClr>
        <a:buFont typeface="Wingdings" panose="05000000000000000000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2"/>
        </a:buClr>
        <a:buFont typeface="Wingdings" panose="05000000000000000000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2"/>
        </a:buClr>
        <a:buFont typeface="Wingdings" panose="05000000000000000000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8.png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B6B778F-9A7F-6F78-31B0-A442FA3E6F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24400" y="758952"/>
            <a:ext cx="6431280" cy="356616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5000" dirty="0"/>
              <a:t>Strategic Cybersecurity</a:t>
            </a:r>
            <a:br>
              <a:rPr lang="en-US" dirty="0"/>
            </a:br>
            <a:r>
              <a:rPr lang="en-US" sz="4000" dirty="0">
                <a:latin typeface="+mn-lt"/>
              </a:rPr>
              <a:t>Methodology &amp; Insights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646961BA-699E-B6FD-8DF2-07B5894F4D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24400" y="4581524"/>
            <a:ext cx="6434050" cy="1017095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latin typeface="Franklin Gothic Heavy" panose="020B0903020102020204" pitchFamily="34" charset="0"/>
              </a:rPr>
              <a:t>Andrew Roberts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dirty="0"/>
              <a:t>Chief Cybersecurity Strategist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AA00148-8ACD-F0E0-71E1-D8B6C67D2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9974-0344-4DFC-B1D9-87E9C0C0064F}" type="slidenum">
              <a:rPr lang="en-US" smtClean="0"/>
              <a:t>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4AC4109-85F5-7E30-EDE5-DEB4801EDA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40" y="399638"/>
            <a:ext cx="4077269" cy="5906324"/>
          </a:xfrm>
          <a:prstGeom prst="rect">
            <a:avLst/>
          </a:prstGeom>
        </p:spPr>
      </p:pic>
      <p:pic>
        <p:nvPicPr>
          <p:cNvPr id="8" name="Picture 7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CA3A7FCD-43CE-67DC-351A-F1757A9BA2B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0692" y="1873377"/>
            <a:ext cx="1808863" cy="744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230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6E8C61A-1FE8-E529-294B-CE5BDDE1D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9974-0344-4DFC-B1D9-87E9C0C0064F}" type="slidenum">
              <a:rPr lang="en-US" smtClean="0"/>
              <a:t>10</a:t>
            </a:fld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AB7E8B6-BB8C-023E-7D5D-63E20BCC7A59}"/>
              </a:ext>
            </a:extLst>
          </p:cNvPr>
          <p:cNvSpPr txBox="1">
            <a:spLocks/>
          </p:cNvSpPr>
          <p:nvPr/>
        </p:nvSpPr>
        <p:spPr>
          <a:xfrm>
            <a:off x="0" y="677526"/>
            <a:ext cx="12192000" cy="634553"/>
          </a:xfrm>
          <a:prstGeom prst="rect">
            <a:avLst/>
          </a:prstGeom>
          <a:noFill/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spc="400" dirty="0">
                <a:solidFill>
                  <a:schemeClr val="bg1"/>
                </a:solidFill>
                <a:latin typeface="+mn-lt"/>
              </a:rPr>
              <a:t>Gap Analysis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504DD7-EE68-0759-3A2A-AB38BE85BD41}"/>
              </a:ext>
            </a:extLst>
          </p:cNvPr>
          <p:cNvSpPr txBox="1"/>
          <p:nvPr/>
        </p:nvSpPr>
        <p:spPr>
          <a:xfrm>
            <a:off x="795130" y="1928192"/>
            <a:ext cx="410486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spcAft>
                <a:spcPts val="3600"/>
              </a:spcAft>
              <a:buNone/>
            </a:pPr>
            <a:r>
              <a:rPr lang="en-US" sz="2400" dirty="0">
                <a:solidFill>
                  <a:schemeClr val="bg1"/>
                </a:solidFill>
                <a:latin typeface="+mj-lt"/>
              </a:rPr>
              <a:t>Assess ALL Controls in Your Chosen Framework</a:t>
            </a:r>
          </a:p>
          <a:p>
            <a:pPr marL="0" indent="0">
              <a:spcAft>
                <a:spcPts val="3600"/>
              </a:spcAft>
              <a:buNone/>
            </a:pPr>
            <a:r>
              <a:rPr lang="en-US" sz="2400" dirty="0">
                <a:solidFill>
                  <a:schemeClr val="bg1"/>
                </a:solidFill>
                <a:latin typeface="+mj-lt"/>
              </a:rPr>
              <a:t>This is for You – BE HONEST</a:t>
            </a:r>
          </a:p>
          <a:p>
            <a:pPr marL="0" indent="0">
              <a:spcAft>
                <a:spcPts val="3600"/>
              </a:spcAft>
              <a:buNone/>
            </a:pPr>
            <a:r>
              <a:rPr lang="en-US" sz="2400" dirty="0">
                <a:solidFill>
                  <a:schemeClr val="bg1"/>
                </a:solidFill>
                <a:latin typeface="+mj-lt"/>
              </a:rPr>
              <a:t>Set the Bar in the Right Place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3C10AE-6297-108D-43FD-1905A103AA24}"/>
              </a:ext>
            </a:extLst>
          </p:cNvPr>
          <p:cNvSpPr txBox="1"/>
          <p:nvPr/>
        </p:nvSpPr>
        <p:spPr>
          <a:xfrm>
            <a:off x="7642051" y="1696451"/>
            <a:ext cx="410485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spcAft>
                <a:spcPts val="1800"/>
              </a:spcAft>
              <a:buNone/>
            </a:pPr>
            <a:r>
              <a:rPr lang="en-US" sz="2800" dirty="0">
                <a:solidFill>
                  <a:schemeClr val="bg1"/>
                </a:solidFill>
                <a:latin typeface="+mj-lt"/>
              </a:rPr>
              <a:t>OPTIONS</a:t>
            </a:r>
          </a:p>
          <a:p>
            <a:pPr lvl="1"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</a:rPr>
              <a:t>DIY</a:t>
            </a:r>
          </a:p>
          <a:p>
            <a:pPr marL="742950" lvl="1" indent="-285750">
              <a:spcAft>
                <a:spcPts val="60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/>
                </a:solidFill>
              </a:rPr>
              <a:t>Insider Look</a:t>
            </a:r>
          </a:p>
          <a:p>
            <a:pPr marL="742950" lvl="1" indent="-285750">
              <a:spcAft>
                <a:spcPts val="60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/>
                </a:solidFill>
              </a:rPr>
              <a:t>Cost Savings</a:t>
            </a:r>
          </a:p>
          <a:p>
            <a:pPr marL="742950" lvl="1" indent="-285750">
              <a:spcAft>
                <a:spcPts val="180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/>
                </a:solidFill>
              </a:rPr>
              <a:t>High Risk of Bias</a:t>
            </a:r>
          </a:p>
          <a:p>
            <a:pPr lvl="1">
              <a:spcAft>
                <a:spcPts val="600"/>
              </a:spcAft>
              <a:buClr>
                <a:schemeClr val="bg1"/>
              </a:buClr>
            </a:pPr>
            <a:r>
              <a:rPr lang="en-US" sz="2400" dirty="0">
                <a:solidFill>
                  <a:schemeClr val="bg1"/>
                </a:solidFill>
              </a:rPr>
              <a:t>Trusted 3</a:t>
            </a:r>
            <a:r>
              <a:rPr lang="en-US" sz="2400" baseline="30000" dirty="0">
                <a:solidFill>
                  <a:schemeClr val="bg1"/>
                </a:solidFill>
              </a:rPr>
              <a:t>rd</a:t>
            </a:r>
            <a:r>
              <a:rPr lang="en-US" sz="2400" dirty="0">
                <a:solidFill>
                  <a:schemeClr val="bg1"/>
                </a:solidFill>
              </a:rPr>
              <a:t> Party</a:t>
            </a:r>
          </a:p>
          <a:p>
            <a:pPr marL="742950" lvl="1" indent="-285750">
              <a:spcAft>
                <a:spcPts val="60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/>
                </a:solidFill>
              </a:rPr>
              <a:t>Faster</a:t>
            </a:r>
          </a:p>
          <a:p>
            <a:pPr marL="742950" lvl="1" indent="-285750">
              <a:spcAft>
                <a:spcPts val="60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/>
                </a:solidFill>
              </a:rPr>
              <a:t>Outside Opinion</a:t>
            </a:r>
          </a:p>
          <a:p>
            <a:pPr marL="742950" lvl="1" indent="-285750">
              <a:spcAft>
                <a:spcPts val="60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/>
                </a:solidFill>
              </a:rPr>
              <a:t>Objective View</a:t>
            </a: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799C4DB-1ABF-CBFC-8BA1-149BBA003E50}"/>
              </a:ext>
            </a:extLst>
          </p:cNvPr>
          <p:cNvCxnSpPr>
            <a:cxnSpLocks/>
          </p:cNvCxnSpPr>
          <p:nvPr/>
        </p:nvCxnSpPr>
        <p:spPr>
          <a:xfrm>
            <a:off x="1112520" y="1330517"/>
            <a:ext cx="9966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1036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EA8762A-5EB0-ECE1-5581-FCE9F1F72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9974-0344-4DFC-B1D9-87E9C0C0064F}" type="slidenum">
              <a:rPr lang="en-US" smtClean="0"/>
              <a:t>11</a:t>
            </a:fld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4FC3EA1-767F-0D73-0737-785FD5F91F18}"/>
              </a:ext>
            </a:extLst>
          </p:cNvPr>
          <p:cNvSpPr txBox="1">
            <a:spLocks/>
          </p:cNvSpPr>
          <p:nvPr/>
        </p:nvSpPr>
        <p:spPr>
          <a:xfrm>
            <a:off x="0" y="2819400"/>
            <a:ext cx="12192000" cy="1219200"/>
          </a:xfrm>
          <a:prstGeom prst="rect">
            <a:avLst/>
          </a:prstGeom>
          <a:solidFill>
            <a:srgbClr val="D25B36"/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867" spc="400" dirty="0">
                <a:solidFill>
                  <a:schemeClr val="bg1"/>
                </a:solidFill>
              </a:rPr>
              <a:t>Step 4: Program Roadmap</a:t>
            </a:r>
          </a:p>
        </p:txBody>
      </p:sp>
    </p:spTree>
    <p:extLst>
      <p:ext uri="{BB962C8B-B14F-4D97-AF65-F5344CB8AC3E}">
        <p14:creationId xmlns:p14="http://schemas.microsoft.com/office/powerpoint/2010/main" val="177053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C6D73F1-CFC4-1B54-3E5C-5DF2D18C8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9974-0344-4DFC-B1D9-87E9C0C0064F}" type="slidenum">
              <a:rPr lang="en-US" smtClean="0"/>
              <a:t>12</a:t>
            </a:fld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8C98BE1-0DDF-AED9-84F5-877290F9AFDE}"/>
              </a:ext>
            </a:extLst>
          </p:cNvPr>
          <p:cNvSpPr txBox="1">
            <a:spLocks/>
          </p:cNvSpPr>
          <p:nvPr/>
        </p:nvSpPr>
        <p:spPr>
          <a:xfrm>
            <a:off x="0" y="695964"/>
            <a:ext cx="12192000" cy="634553"/>
          </a:xfrm>
          <a:prstGeom prst="rect">
            <a:avLst/>
          </a:prstGeom>
          <a:noFill/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spc="400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Identify Objectives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D1E87C9-93CC-DB07-3CFD-045C871E3CB9}"/>
              </a:ext>
            </a:extLst>
          </p:cNvPr>
          <p:cNvSpPr txBox="1">
            <a:spLocks/>
          </p:cNvSpPr>
          <p:nvPr/>
        </p:nvSpPr>
        <p:spPr>
          <a:xfrm>
            <a:off x="443059" y="1905000"/>
            <a:ext cx="2804160" cy="4108944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  <a:latin typeface="Franklin Gothic Heavy" panose="020B0903020102020204" pitchFamily="34" charset="0"/>
              </a:rPr>
              <a:t>Short Term</a:t>
            </a:r>
          </a:p>
          <a:p>
            <a:pPr marL="228600" indent="-228600">
              <a:buClr>
                <a:schemeClr val="tx1">
                  <a:lumMod val="90000"/>
                  <a:lumOff val="10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</a:rPr>
              <a:t>Low Hanging Fruit</a:t>
            </a:r>
          </a:p>
          <a:p>
            <a:pPr marL="228600" indent="-228600">
              <a:buClr>
                <a:schemeClr val="tx1">
                  <a:lumMod val="90000"/>
                  <a:lumOff val="10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</a:rPr>
              <a:t>Quick Wins</a:t>
            </a:r>
          </a:p>
          <a:p>
            <a:pPr marL="228600" indent="-228600">
              <a:buClr>
                <a:schemeClr val="tx1">
                  <a:lumMod val="90000"/>
                  <a:lumOff val="10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</a:rPr>
              <a:t>Build Security Culture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05D2230F-0331-C5C9-5AEC-C5AB7568D11E}"/>
              </a:ext>
            </a:extLst>
          </p:cNvPr>
          <p:cNvSpPr txBox="1">
            <a:spLocks/>
          </p:cNvSpPr>
          <p:nvPr/>
        </p:nvSpPr>
        <p:spPr>
          <a:xfrm>
            <a:off x="5911574" y="1905000"/>
            <a:ext cx="2804160" cy="4108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914400" fontAlgn="base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</a:pPr>
            <a:r>
              <a:rPr lang="en-US" sz="2800" dirty="0">
                <a:solidFill>
                  <a:schemeClr val="tx1">
                    <a:lumMod val="90000"/>
                    <a:lumOff val="10000"/>
                  </a:schemeClr>
                </a:solidFill>
                <a:latin typeface="Franklin Gothic Heavy" panose="020B0903020102020204" pitchFamily="34" charset="0"/>
              </a:rPr>
              <a:t>Long Term</a:t>
            </a:r>
          </a:p>
          <a:p>
            <a:pPr marL="228600" indent="-228600" algn="l" defTabSz="914400" fontAlgn="base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>
                  <a:lumMod val="90000"/>
                  <a:lumOff val="10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Get Strategic</a:t>
            </a:r>
          </a:p>
          <a:p>
            <a:pPr marL="228600" indent="-228600" algn="l" defTabSz="914400" fontAlgn="base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>
                  <a:lumMod val="90000"/>
                  <a:lumOff val="10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Adjust as Needed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890C06-86F0-DF64-69C9-4E5FC53C1DDF}"/>
              </a:ext>
            </a:extLst>
          </p:cNvPr>
          <p:cNvSpPr txBox="1">
            <a:spLocks/>
          </p:cNvSpPr>
          <p:nvPr/>
        </p:nvSpPr>
        <p:spPr>
          <a:xfrm>
            <a:off x="3371129" y="1905000"/>
            <a:ext cx="2804160" cy="4108944"/>
          </a:xfrm>
          <a:prstGeom prst="rect">
            <a:avLst/>
          </a:prstGeom>
        </p:spPr>
        <p:txBody>
          <a:bodyPr lIns="131643" tIns="65820" rIns="131643" bIns="65820"/>
          <a:lstStyle>
            <a:lvl1pPr marL="369888" indent="-369888" algn="l" defTabSz="492125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1538"/>
              </a:spcAft>
              <a:buClr>
                <a:schemeClr val="bg2">
                  <a:lumMod val="50000"/>
                </a:schemeClr>
              </a:buClr>
              <a:buSzPct val="100000"/>
              <a:buFont typeface="Arial" panose="020B0604020202020204" pitchFamily="34" charset="0"/>
              <a:buChar char="•"/>
              <a:defRPr sz="1800">
                <a:solidFill>
                  <a:schemeClr val="bg2">
                    <a:lumMod val="50000"/>
                  </a:schemeClr>
                </a:solidFill>
                <a:latin typeface="Avenir Next LT Pro" panose="020B0504020202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801688" indent="-307975" algn="l" defTabSz="492125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1225"/>
              </a:spcAft>
              <a:buClr>
                <a:schemeClr val="bg2">
                  <a:lumMod val="50000"/>
                </a:schemeClr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bg2">
                    <a:lumMod val="50000"/>
                  </a:schemeClr>
                </a:solidFill>
                <a:latin typeface="Avenir Next LT Pro" panose="020B0504020202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233488" indent="-246063" algn="l" defTabSz="492125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913"/>
              </a:spcAft>
              <a:buClr>
                <a:schemeClr val="bg2">
                  <a:lumMod val="50000"/>
                </a:schemeClr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bg2">
                    <a:lumMod val="50000"/>
                  </a:schemeClr>
                </a:solidFill>
                <a:latin typeface="Avenir Next LT Pro" panose="020B0504020202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727200" indent="-246063" algn="l" defTabSz="492125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625"/>
              </a:spcAft>
              <a:buClr>
                <a:schemeClr val="bg2">
                  <a:lumMod val="50000"/>
                </a:schemeClr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50000"/>
                  </a:schemeClr>
                </a:solidFill>
                <a:latin typeface="Avenir Next LT Pro" panose="020B0504020202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220913" indent="-246063" algn="l" defTabSz="492125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313"/>
              </a:spcAft>
              <a:buClr>
                <a:schemeClr val="bg2">
                  <a:lumMod val="50000"/>
                </a:schemeClr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50000"/>
                  </a:schemeClr>
                </a:solidFill>
                <a:latin typeface="Avenir Next LT Pro" panose="020B050402020202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715269" indent="-246842" algn="l" defTabSz="493686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311"/>
              </a:spcAft>
              <a:buClr>
                <a:srgbClr val="000000"/>
              </a:buClr>
              <a:buSzPct val="100000"/>
              <a:buFont typeface="Times New Roman" pitchFamily="16" charset="0"/>
              <a:defRPr sz="2100">
                <a:solidFill>
                  <a:srgbClr val="000000"/>
                </a:solidFill>
                <a:latin typeface="+mn-lt"/>
                <a:cs typeface="+mn-cs"/>
              </a:defRPr>
            </a:lvl6pPr>
            <a:lvl7pPr marL="3208956" indent="-246842" algn="l" defTabSz="493686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311"/>
              </a:spcAft>
              <a:buClr>
                <a:srgbClr val="000000"/>
              </a:buClr>
              <a:buSzPct val="100000"/>
              <a:buFont typeface="Times New Roman" pitchFamily="16" charset="0"/>
              <a:defRPr sz="2100">
                <a:solidFill>
                  <a:srgbClr val="000000"/>
                </a:solidFill>
                <a:latin typeface="+mn-lt"/>
                <a:cs typeface="+mn-cs"/>
              </a:defRPr>
            </a:lvl7pPr>
            <a:lvl8pPr marL="3702641" indent="-246842" algn="l" defTabSz="493686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311"/>
              </a:spcAft>
              <a:buClr>
                <a:srgbClr val="000000"/>
              </a:buClr>
              <a:buSzPct val="100000"/>
              <a:buFont typeface="Times New Roman" pitchFamily="16" charset="0"/>
              <a:defRPr sz="2100">
                <a:solidFill>
                  <a:srgbClr val="000000"/>
                </a:solidFill>
                <a:latin typeface="+mn-lt"/>
                <a:cs typeface="+mn-cs"/>
              </a:defRPr>
            </a:lvl8pPr>
            <a:lvl9pPr marL="4196326" indent="-246842" algn="l" defTabSz="493686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ts val="311"/>
              </a:spcAft>
              <a:buClr>
                <a:srgbClr val="000000"/>
              </a:buClr>
              <a:buSzPct val="100000"/>
              <a:buFont typeface="Times New Roman" pitchFamily="16" charset="0"/>
              <a:defRPr sz="2100">
                <a:solidFill>
                  <a:srgbClr val="000000"/>
                </a:solidFill>
                <a:latin typeface="+mn-lt"/>
                <a:cs typeface="+mn-cs"/>
              </a:defRPr>
            </a:lvl9pPr>
          </a:lstStyle>
          <a:p>
            <a:pPr marL="0" indent="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None/>
            </a:pPr>
            <a:r>
              <a:rPr lang="en-US" sz="2800" dirty="0">
                <a:solidFill>
                  <a:schemeClr val="tx1">
                    <a:lumMod val="90000"/>
                    <a:lumOff val="10000"/>
                  </a:schemeClr>
                </a:solidFill>
                <a:latin typeface="Franklin Gothic Heavy" panose="020B0903020102020204" pitchFamily="34" charset="0"/>
                <a:ea typeface="+mn-ea"/>
                <a:cs typeface="+mn-cs"/>
              </a:rPr>
              <a:t>Mid Term</a:t>
            </a:r>
          </a:p>
          <a:p>
            <a:pPr marL="228600" indent="-22860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>
                  <a:lumMod val="90000"/>
                  <a:lumOff val="1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rPr>
              <a:t>Get Tactical</a:t>
            </a:r>
          </a:p>
          <a:p>
            <a:pPr marL="228600" indent="-22860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>
                  <a:lumMod val="90000"/>
                  <a:lumOff val="1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rPr>
              <a:t>Go for Synergies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C748BCF-993B-5E9E-D23B-B0EE1D3E255E}"/>
              </a:ext>
            </a:extLst>
          </p:cNvPr>
          <p:cNvCxnSpPr>
            <a:cxnSpLocks/>
          </p:cNvCxnSpPr>
          <p:nvPr/>
        </p:nvCxnSpPr>
        <p:spPr>
          <a:xfrm>
            <a:off x="1112520" y="1330517"/>
            <a:ext cx="996696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3994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5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49F0376-88CB-06A6-B9AB-F495DC2EA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9974-0344-4DFC-B1D9-87E9C0C0064F}" type="slidenum">
              <a:rPr lang="en-US" smtClean="0"/>
              <a:t>13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CA7D15-A843-9E0E-1B56-504AB98C376E}"/>
              </a:ext>
            </a:extLst>
          </p:cNvPr>
          <p:cNvSpPr txBox="1"/>
          <p:nvPr/>
        </p:nvSpPr>
        <p:spPr>
          <a:xfrm>
            <a:off x="1391478" y="1858034"/>
            <a:ext cx="7275443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spcAft>
                <a:spcPts val="600"/>
              </a:spcAft>
              <a:buClr>
                <a:schemeClr val="bg1"/>
              </a:buClr>
              <a:buNone/>
            </a:pPr>
            <a:r>
              <a:rPr lang="en-US" sz="2800" dirty="0">
                <a:solidFill>
                  <a:schemeClr val="bg1"/>
                </a:solidFill>
                <a:latin typeface="+mj-lt"/>
              </a:rPr>
              <a:t>Work Your Plan</a:t>
            </a:r>
          </a:p>
          <a:p>
            <a:pPr marL="746125" lvl="1" indent="-288925">
              <a:spcAft>
                <a:spcPts val="60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/>
                </a:solidFill>
              </a:rPr>
              <a:t>Be confident in the plan</a:t>
            </a:r>
          </a:p>
          <a:p>
            <a:pPr marL="746125" lvl="1" indent="-288925">
              <a:spcAft>
                <a:spcPts val="60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/>
                </a:solidFill>
              </a:rPr>
              <a:t>Get everyone involved</a:t>
            </a:r>
          </a:p>
          <a:p>
            <a:pPr marL="0" indent="0">
              <a:spcAft>
                <a:spcPts val="600"/>
              </a:spcAft>
              <a:buClr>
                <a:schemeClr val="bg1"/>
              </a:buClr>
              <a:buNone/>
            </a:pPr>
            <a:r>
              <a:rPr lang="en-US" sz="2800" dirty="0">
                <a:solidFill>
                  <a:schemeClr val="bg1"/>
                </a:solidFill>
                <a:latin typeface="+mj-lt"/>
              </a:rPr>
              <a:t>Track Progress</a:t>
            </a:r>
          </a:p>
          <a:p>
            <a:pPr marL="746125" lvl="1" indent="-288925">
              <a:spcAft>
                <a:spcPts val="60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/>
                </a:solidFill>
              </a:rPr>
              <a:t>Continuous monitoring</a:t>
            </a:r>
          </a:p>
          <a:p>
            <a:pPr marL="746125" lvl="1" indent="-288925">
              <a:spcAft>
                <a:spcPts val="60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/>
                </a:solidFill>
              </a:rPr>
              <a:t>Benchmark against the framework</a:t>
            </a:r>
          </a:p>
          <a:p>
            <a:pPr marL="0" indent="0">
              <a:spcAft>
                <a:spcPts val="600"/>
              </a:spcAft>
              <a:buClr>
                <a:schemeClr val="bg1"/>
              </a:buClr>
              <a:buNone/>
            </a:pPr>
            <a:r>
              <a:rPr lang="en-US" sz="2800" dirty="0">
                <a:solidFill>
                  <a:schemeClr val="bg1"/>
                </a:solidFill>
                <a:latin typeface="+mj-lt"/>
              </a:rPr>
              <a:t>Course Correction</a:t>
            </a:r>
          </a:p>
          <a:p>
            <a:pPr marL="746125" lvl="1" indent="-288925">
              <a:spcAft>
                <a:spcPts val="60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/>
                </a:solidFill>
              </a:rPr>
              <a:t>Watch for drift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47F250A-28AD-DB8E-8390-50466F30E312}"/>
              </a:ext>
            </a:extLst>
          </p:cNvPr>
          <p:cNvSpPr txBox="1">
            <a:spLocks/>
          </p:cNvSpPr>
          <p:nvPr/>
        </p:nvSpPr>
        <p:spPr>
          <a:xfrm>
            <a:off x="0" y="695964"/>
            <a:ext cx="12192000" cy="634553"/>
          </a:xfrm>
          <a:prstGeom prst="rect">
            <a:avLst/>
          </a:prstGeom>
          <a:noFill/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spc="400" dirty="0">
                <a:solidFill>
                  <a:schemeClr val="bg1"/>
                </a:solidFill>
                <a:latin typeface="+mn-lt"/>
              </a:rPr>
              <a:t>Execute, Monitor &amp; Adjust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4E56AF0-63B4-CA03-110E-A78699C3E071}"/>
              </a:ext>
            </a:extLst>
          </p:cNvPr>
          <p:cNvCxnSpPr>
            <a:cxnSpLocks/>
          </p:cNvCxnSpPr>
          <p:nvPr/>
        </p:nvCxnSpPr>
        <p:spPr>
          <a:xfrm>
            <a:off x="1112520" y="1330517"/>
            <a:ext cx="9966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6283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A6663C2-24B0-0C9F-BFC9-7342CB90D9A2}"/>
              </a:ext>
            </a:extLst>
          </p:cNvPr>
          <p:cNvSpPr/>
          <p:nvPr/>
        </p:nvSpPr>
        <p:spPr bwMode="auto">
          <a:xfrm>
            <a:off x="0" y="1"/>
            <a:ext cx="12192000" cy="6331954"/>
          </a:xfrm>
          <a:prstGeom prst="rect">
            <a:avLst/>
          </a:prstGeom>
          <a:solidFill>
            <a:srgbClr val="557493">
              <a:alpha val="7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60958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sz="2400">
              <a:solidFill>
                <a:schemeClr val="bg1"/>
              </a:solidFill>
              <a:latin typeface="Arial" charset="0"/>
              <a:cs typeface="Arial Unicode MS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DBBA578-264E-0364-B139-699672CF99B4}"/>
              </a:ext>
            </a:extLst>
          </p:cNvPr>
          <p:cNvSpPr txBox="1">
            <a:spLocks/>
          </p:cNvSpPr>
          <p:nvPr/>
        </p:nvSpPr>
        <p:spPr>
          <a:xfrm>
            <a:off x="0" y="695964"/>
            <a:ext cx="12192000" cy="634553"/>
          </a:xfrm>
          <a:prstGeom prst="rect">
            <a:avLst/>
          </a:prstGeom>
          <a:noFill/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spc="400" dirty="0">
                <a:solidFill>
                  <a:schemeClr val="bg1"/>
                </a:solidFill>
                <a:latin typeface="+mn-lt"/>
              </a:rPr>
              <a:t>Reporting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7D4C1B5C-D527-5C50-A6C2-65B450CDBC58}"/>
              </a:ext>
            </a:extLst>
          </p:cNvPr>
          <p:cNvSpPr txBox="1">
            <a:spLocks/>
          </p:cNvSpPr>
          <p:nvPr/>
        </p:nvSpPr>
        <p:spPr>
          <a:xfrm>
            <a:off x="955497" y="1724469"/>
            <a:ext cx="4835704" cy="4108944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3000"/>
              </a:spcAft>
              <a:buClr>
                <a:schemeClr val="bg1"/>
              </a:buClr>
              <a:buFont typeface="Calibri" panose="020F0502020204030204" pitchFamily="34" charset="0"/>
              <a:buNone/>
            </a:pPr>
            <a:r>
              <a:rPr lang="en-US" sz="3733" dirty="0">
                <a:solidFill>
                  <a:schemeClr val="bg1"/>
                </a:solidFill>
                <a:latin typeface="Franklin Gothic Heavy" panose="020B0903020102020204" pitchFamily="34" charset="0"/>
              </a:rPr>
              <a:t>For You</a:t>
            </a:r>
            <a:endParaRPr lang="en-US" dirty="0">
              <a:solidFill>
                <a:schemeClr val="bg1"/>
              </a:solidFill>
            </a:endParaRPr>
          </a:p>
          <a:p>
            <a:pPr marL="225425" indent="-225425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</a:rPr>
              <a:t>Track Progress</a:t>
            </a:r>
          </a:p>
          <a:p>
            <a:pPr marL="225425" indent="-225425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</a:rPr>
              <a:t>Identify Roadblocks</a:t>
            </a:r>
          </a:p>
          <a:p>
            <a:pPr marL="225425" indent="-225425"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</a:rPr>
              <a:t>Feedback Look</a:t>
            </a: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F8D1D81F-E970-7CE0-5203-F25540C94AB5}"/>
              </a:ext>
            </a:extLst>
          </p:cNvPr>
          <p:cNvSpPr txBox="1">
            <a:spLocks/>
          </p:cNvSpPr>
          <p:nvPr/>
        </p:nvSpPr>
        <p:spPr>
          <a:xfrm>
            <a:off x="6391201" y="1724469"/>
            <a:ext cx="5339735" cy="4108944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914400">
              <a:lnSpc>
                <a:spcPct val="90000"/>
              </a:lnSpc>
              <a:spcAft>
                <a:spcPts val="3000"/>
              </a:spcAft>
              <a:buClr>
                <a:schemeClr val="bg1"/>
              </a:buClr>
              <a:buSzPct val="100000"/>
            </a:pPr>
            <a:r>
              <a:rPr lang="en-US" sz="3733" dirty="0">
                <a:solidFill>
                  <a:schemeClr val="bg1"/>
                </a:solidFill>
                <a:latin typeface="Franklin Gothic Heavy" panose="020B0903020102020204" pitchFamily="34" charset="0"/>
              </a:rPr>
              <a:t>For Your Leadership</a:t>
            </a:r>
            <a:endParaRPr lang="en-US" dirty="0">
              <a:solidFill>
                <a:schemeClr val="bg1"/>
              </a:solidFill>
            </a:endParaRPr>
          </a:p>
          <a:p>
            <a:pPr marL="225425" indent="-225425" algn="l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bg1"/>
                </a:solidFill>
              </a:rPr>
              <a:t>They Are Interested and Invested</a:t>
            </a:r>
          </a:p>
          <a:p>
            <a:pPr marL="225425" indent="-225425" algn="l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bg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bg1"/>
                </a:solidFill>
              </a:rPr>
              <a:t>Keep Them Engaged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230304-089D-6501-E625-6000D2CDD9F5}"/>
              </a:ext>
            </a:extLst>
          </p:cNvPr>
          <p:cNvCxnSpPr>
            <a:cxnSpLocks/>
          </p:cNvCxnSpPr>
          <p:nvPr/>
        </p:nvCxnSpPr>
        <p:spPr>
          <a:xfrm>
            <a:off x="1112520" y="1330517"/>
            <a:ext cx="9966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6464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F6902B5-5EA7-160A-E2CD-35A44BA7F5D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0" dirty="0">
                <a:latin typeface="Franklin Gothic Heavy" panose="020B0903020102020204" pitchFamily="34" charset="0"/>
              </a:rPr>
              <a:t>&lt;&lt;Company Name&gt;&gt;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8841B2-DA58-5E47-62C7-77644E69282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Strategic Planning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A69693-495A-66D5-3310-1E09284711D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BC45CF5-9D42-3E04-4F50-101A6E6F22C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787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A1E955F-9194-CF56-725E-CD34DBEB9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9974-0344-4DFC-B1D9-87E9C0C0064F}" type="slidenum">
              <a:rPr lang="en-US" smtClean="0"/>
              <a:t>16</a:t>
            </a:fld>
            <a:endParaRPr lang="en-US"/>
          </a:p>
        </p:txBody>
      </p:sp>
      <p:pic>
        <p:nvPicPr>
          <p:cNvPr id="3" name="Content Placeholder 7">
            <a:extLst>
              <a:ext uri="{FF2B5EF4-FFF2-40B4-BE49-F238E27FC236}">
                <a16:creationId xmlns:a16="http://schemas.microsoft.com/office/drawing/2014/main" id="{9D6AA810-6BF6-C5C0-47BF-B5740C343EA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00193" y="2702960"/>
            <a:ext cx="3556001" cy="3563577"/>
          </a:xfrm>
          <a:prstGeom prst="rect">
            <a:avLst/>
          </a:prstGeom>
        </p:spPr>
      </p:pic>
      <p:pic>
        <p:nvPicPr>
          <p:cNvPr id="4" name="Picture 2" descr="Home | MicroAge">
            <a:extLst>
              <a:ext uri="{FF2B5EF4-FFF2-40B4-BE49-F238E27FC236}">
                <a16:creationId xmlns:a16="http://schemas.microsoft.com/office/drawing/2014/main" id="{34259B03-8BFC-72C4-4778-5271FEFC99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1792" y="1369373"/>
            <a:ext cx="2743200" cy="1125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98E9576D-D7AE-B931-CCAF-154B6ED604B7}"/>
              </a:ext>
            </a:extLst>
          </p:cNvPr>
          <p:cNvSpPr txBox="1">
            <a:spLocks/>
          </p:cNvSpPr>
          <p:nvPr/>
        </p:nvSpPr>
        <p:spPr>
          <a:xfrm>
            <a:off x="456264" y="526373"/>
            <a:ext cx="11279471" cy="63455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spc="400" dirty="0">
                <a:latin typeface="+mn-lt"/>
              </a:rPr>
              <a:t>Beyond the Report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55B9E0E-AE15-71B8-81FE-8A88ADC3D5AE}"/>
              </a:ext>
            </a:extLst>
          </p:cNvPr>
          <p:cNvCxnSpPr>
            <a:cxnSpLocks/>
          </p:cNvCxnSpPr>
          <p:nvPr/>
        </p:nvCxnSpPr>
        <p:spPr>
          <a:xfrm>
            <a:off x="1112520" y="1160926"/>
            <a:ext cx="996696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4266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D44570E-C596-DC74-E745-137F91EF9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9974-0344-4DFC-B1D9-87E9C0C0064F}" type="slidenum">
              <a:rPr lang="en-US" smtClean="0"/>
              <a:t>17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51FAD5B-896C-2DBA-E3D5-99C167573EC8}"/>
              </a:ext>
            </a:extLst>
          </p:cNvPr>
          <p:cNvSpPr txBox="1">
            <a:spLocks/>
          </p:cNvSpPr>
          <p:nvPr/>
        </p:nvSpPr>
        <p:spPr>
          <a:xfrm>
            <a:off x="456264" y="444181"/>
            <a:ext cx="11279471" cy="63455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spc="400" dirty="0">
                <a:latin typeface="+mn-lt"/>
              </a:rPr>
              <a:t>Original State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3F930E4-9E45-29D7-3AD8-29909D53D42E}"/>
              </a:ext>
            </a:extLst>
          </p:cNvPr>
          <p:cNvCxnSpPr>
            <a:cxnSpLocks/>
          </p:cNvCxnSpPr>
          <p:nvPr/>
        </p:nvCxnSpPr>
        <p:spPr>
          <a:xfrm>
            <a:off x="1112520" y="1078734"/>
            <a:ext cx="996696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FBF1FB5B-452C-D2B2-69E9-57E17840CB37}"/>
              </a:ext>
            </a:extLst>
          </p:cNvPr>
          <p:cNvGrpSpPr/>
          <p:nvPr/>
        </p:nvGrpSpPr>
        <p:grpSpPr>
          <a:xfrm>
            <a:off x="1778000" y="1220383"/>
            <a:ext cx="8635999" cy="5040135"/>
            <a:chOff x="1778000" y="1220383"/>
            <a:chExt cx="8635999" cy="5040135"/>
          </a:xfrm>
        </p:grpSpPr>
        <p:pic>
          <p:nvPicPr>
            <p:cNvPr id="3" name="Content Placeholder 6">
              <a:extLst>
                <a:ext uri="{FF2B5EF4-FFF2-40B4-BE49-F238E27FC236}">
                  <a16:creationId xmlns:a16="http://schemas.microsoft.com/office/drawing/2014/main" id="{97E69C81-4DD7-6A06-3AB1-C6A0AFC38C6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78000" y="1220383"/>
              <a:ext cx="8635999" cy="5040135"/>
            </a:xfrm>
            <a:prstGeom prst="rect">
              <a:avLst/>
            </a:prstGeom>
          </p:spPr>
        </p:pic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253B5424-A6B2-E5B2-9821-0FE0B5EB8636}"/>
                </a:ext>
              </a:extLst>
            </p:cNvPr>
            <p:cNvGrpSpPr/>
            <p:nvPr/>
          </p:nvGrpSpPr>
          <p:grpSpPr>
            <a:xfrm>
              <a:off x="2566467" y="1336191"/>
              <a:ext cx="2013217" cy="753866"/>
              <a:chOff x="2566467" y="1336191"/>
              <a:chExt cx="2013217" cy="753866"/>
            </a:xfrm>
          </p:grpSpPr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FC947CD0-9ED5-0A57-7A63-A3F5AAFC21AA}"/>
                  </a:ext>
                </a:extLst>
              </p:cNvPr>
              <p:cNvSpPr/>
              <p:nvPr/>
            </p:nvSpPr>
            <p:spPr>
              <a:xfrm>
                <a:off x="2566467" y="1336191"/>
                <a:ext cx="2013217" cy="753866"/>
              </a:xfrm>
              <a:prstGeom prst="roundRect">
                <a:avLst/>
              </a:prstGeom>
              <a:solidFill>
                <a:srgbClr val="B9B9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8" name="Picture 2" descr="Home | MicroAge">
                <a:extLst>
                  <a:ext uri="{FF2B5EF4-FFF2-40B4-BE49-F238E27FC236}">
                    <a16:creationId xmlns:a16="http://schemas.microsoft.com/office/drawing/2014/main" id="{0C601259-E8A2-9F0C-2BE5-76FC3B86122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17324" y="1403148"/>
                <a:ext cx="1511502" cy="61995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2261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60CFB-5720-8250-F762-8DFD34D2B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spc="400" dirty="0">
                <a:latin typeface="+mn-lt"/>
              </a:rPr>
              <a:t>Short-Term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05DBC6-F42F-F1C2-0EDE-335230B88A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 anchorCtr="0"/>
          <a:lstStyle/>
          <a:p>
            <a:pPr marL="225425" indent="-225425"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/>
              <a:t>Policy Development, Phase 1 </a:t>
            </a:r>
          </a:p>
          <a:p>
            <a:pPr marL="225425" indent="-225425"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/>
              <a:t>User Awareness Program</a:t>
            </a:r>
          </a:p>
          <a:p>
            <a:pPr marL="225425" indent="-225425"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/>
              <a:t>Patch &amp; Vulnerability Management</a:t>
            </a:r>
          </a:p>
          <a:p>
            <a:pPr marL="225425" indent="-225425"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/>
              <a:t>Managed SOC | MSSP</a:t>
            </a:r>
          </a:p>
          <a:p>
            <a:pPr marL="225425" indent="-225425"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/>
              <a:t>Dataflow Mapping</a:t>
            </a:r>
          </a:p>
          <a:p>
            <a:pPr marL="225425" indent="-225425"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/>
              <a:t>Data Security Assessment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E33CEA-83D2-17AC-1D9D-19879D138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9974-0344-4DFC-B1D9-87E9C0C0064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633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2537318A-E2BE-1B71-7E71-7DBC33B38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spc="400" dirty="0">
                <a:latin typeface="+mn-lt"/>
              </a:rPr>
              <a:t>Initial Progress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0B8DF21-E205-5E1A-675F-F6F434F56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9974-0344-4DFC-B1D9-87E9C0C0064F}" type="slidenum">
              <a:rPr lang="en-US" smtClean="0"/>
              <a:t>19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F61452-B1E3-CC66-D9B5-39B04BCD39C0}"/>
              </a:ext>
            </a:extLst>
          </p:cNvPr>
          <p:cNvSpPr txBox="1"/>
          <p:nvPr/>
        </p:nvSpPr>
        <p:spPr>
          <a:xfrm>
            <a:off x="156381" y="1847556"/>
            <a:ext cx="5942791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67" dirty="0">
                <a:solidFill>
                  <a:schemeClr val="tx2"/>
                </a:solidFill>
              </a:rPr>
              <a:t>Original State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506B1D-DBA0-0427-ADAF-24C798A574FD}"/>
              </a:ext>
            </a:extLst>
          </p:cNvPr>
          <p:cNvSpPr txBox="1"/>
          <p:nvPr/>
        </p:nvSpPr>
        <p:spPr>
          <a:xfrm>
            <a:off x="6137424" y="1847556"/>
            <a:ext cx="5865280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67" dirty="0">
                <a:solidFill>
                  <a:schemeClr val="tx2"/>
                </a:solidFill>
              </a:rPr>
              <a:t>After Short-Term Objectives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1B79A66-64A5-3FCC-96E8-9024AA052A9B}"/>
              </a:ext>
            </a:extLst>
          </p:cNvPr>
          <p:cNvSpPr txBox="1">
            <a:spLocks/>
          </p:cNvSpPr>
          <p:nvPr/>
        </p:nvSpPr>
        <p:spPr>
          <a:xfrm>
            <a:off x="456264" y="526373"/>
            <a:ext cx="11279471" cy="63455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4400" spc="400" dirty="0">
              <a:solidFill>
                <a:schemeClr val="tx1">
                  <a:lumMod val="90000"/>
                  <a:lumOff val="10000"/>
                </a:schemeClr>
              </a:solidFill>
              <a:latin typeface="+mn-lt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7586CD3-E449-0FF2-969E-00439CFB7599}"/>
              </a:ext>
            </a:extLst>
          </p:cNvPr>
          <p:cNvGrpSpPr/>
          <p:nvPr/>
        </p:nvGrpSpPr>
        <p:grpSpPr>
          <a:xfrm>
            <a:off x="201697" y="2355834"/>
            <a:ext cx="5852160" cy="3420279"/>
            <a:chOff x="201697" y="2355834"/>
            <a:chExt cx="5852160" cy="3420279"/>
          </a:xfrm>
        </p:grpSpPr>
        <p:pic>
          <p:nvPicPr>
            <p:cNvPr id="5" name="Content Placeholder 9">
              <a:extLst>
                <a:ext uri="{FF2B5EF4-FFF2-40B4-BE49-F238E27FC236}">
                  <a16:creationId xmlns:a16="http://schemas.microsoft.com/office/drawing/2014/main" id="{055D1047-6A4B-FB8B-1A7C-9517125F929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01697" y="2355834"/>
              <a:ext cx="5852160" cy="3420279"/>
            </a:xfrm>
            <a:prstGeom prst="rect">
              <a:avLst/>
            </a:prstGeom>
          </p:spPr>
        </p:pic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BFE9945A-2AD4-238D-5570-C77D549986BE}"/>
                </a:ext>
              </a:extLst>
            </p:cNvPr>
            <p:cNvGrpSpPr/>
            <p:nvPr/>
          </p:nvGrpSpPr>
          <p:grpSpPr>
            <a:xfrm>
              <a:off x="368833" y="2423989"/>
              <a:ext cx="2013217" cy="526679"/>
              <a:chOff x="368833" y="2423989"/>
              <a:chExt cx="2013217" cy="526679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0A9C467F-9861-4438-407F-6A72B65A53F8}"/>
                  </a:ext>
                </a:extLst>
              </p:cNvPr>
              <p:cNvSpPr/>
              <p:nvPr/>
            </p:nvSpPr>
            <p:spPr>
              <a:xfrm>
                <a:off x="368833" y="2423989"/>
                <a:ext cx="2013217" cy="526679"/>
              </a:xfrm>
              <a:prstGeom prst="roundRect">
                <a:avLst/>
              </a:prstGeom>
              <a:solidFill>
                <a:srgbClr val="B9B9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4" name="Picture 2" descr="Home | MicroAge">
                <a:extLst>
                  <a:ext uri="{FF2B5EF4-FFF2-40B4-BE49-F238E27FC236}">
                    <a16:creationId xmlns:a16="http://schemas.microsoft.com/office/drawing/2014/main" id="{B52BA77F-F4CD-8524-9CC3-1A634533813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80324" y="2467946"/>
                <a:ext cx="1011451" cy="41485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E894A80-A4EA-C765-6A04-B47A8C0A52A7}"/>
              </a:ext>
            </a:extLst>
          </p:cNvPr>
          <p:cNvGrpSpPr/>
          <p:nvPr/>
        </p:nvGrpSpPr>
        <p:grpSpPr>
          <a:xfrm>
            <a:off x="6137424" y="2352598"/>
            <a:ext cx="5852160" cy="3420279"/>
            <a:chOff x="6137424" y="2352598"/>
            <a:chExt cx="5852160" cy="3420279"/>
          </a:xfrm>
        </p:grpSpPr>
        <p:pic>
          <p:nvPicPr>
            <p:cNvPr id="6" name="Content Placeholder 10">
              <a:extLst>
                <a:ext uri="{FF2B5EF4-FFF2-40B4-BE49-F238E27FC236}">
                  <a16:creationId xmlns:a16="http://schemas.microsoft.com/office/drawing/2014/main" id="{B4F5075E-004A-80B1-14A3-1CA1E6413F4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137424" y="2352598"/>
              <a:ext cx="5852160" cy="3420279"/>
            </a:xfrm>
            <a:prstGeom prst="rect">
              <a:avLst/>
            </a:prstGeom>
          </p:spPr>
        </p:pic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D9991744-BACB-6A00-956C-0EE3C65E55F0}"/>
                </a:ext>
              </a:extLst>
            </p:cNvPr>
            <p:cNvGrpSpPr/>
            <p:nvPr/>
          </p:nvGrpSpPr>
          <p:grpSpPr>
            <a:xfrm>
              <a:off x="6268600" y="2412032"/>
              <a:ext cx="2013217" cy="526679"/>
              <a:chOff x="368833" y="2423989"/>
              <a:chExt cx="2013217" cy="526679"/>
            </a:xfrm>
          </p:grpSpPr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BCB8EC62-6EFF-236D-044A-18034BCE9D12}"/>
                  </a:ext>
                </a:extLst>
              </p:cNvPr>
              <p:cNvSpPr/>
              <p:nvPr/>
            </p:nvSpPr>
            <p:spPr>
              <a:xfrm>
                <a:off x="368833" y="2423989"/>
                <a:ext cx="2013217" cy="526679"/>
              </a:xfrm>
              <a:prstGeom prst="roundRect">
                <a:avLst/>
              </a:prstGeom>
              <a:solidFill>
                <a:srgbClr val="B9B9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8" name="Picture 2" descr="Home | MicroAge">
                <a:extLst>
                  <a:ext uri="{FF2B5EF4-FFF2-40B4-BE49-F238E27FC236}">
                    <a16:creationId xmlns:a16="http://schemas.microsoft.com/office/drawing/2014/main" id="{18DD373C-5D50-4C89-E3CA-5BC1710AC70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80324" y="2467946"/>
                <a:ext cx="1011451" cy="41485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286346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2184376-D864-F894-B822-A6A24B4A6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9974-0344-4DFC-B1D9-87E9C0C0064F}" type="slidenum">
              <a:rPr lang="en-US" smtClean="0"/>
              <a:t>2</a:t>
            </a:fld>
            <a:endParaRPr lang="en-US"/>
          </a:p>
        </p:txBody>
      </p:sp>
      <p:pic>
        <p:nvPicPr>
          <p:cNvPr id="3" name="Picture 2" descr="Building a CRO Framework for Maximum Conversions | Stratabeat">
            <a:extLst>
              <a:ext uri="{FF2B5EF4-FFF2-40B4-BE49-F238E27FC236}">
                <a16:creationId xmlns:a16="http://schemas.microsoft.com/office/drawing/2014/main" id="{81EBCFE3-FA31-2E8F-FBDC-A8D00752DE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517252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AD930F9A-86C5-AF4A-97F2-F28F34013A7C}"/>
              </a:ext>
            </a:extLst>
          </p:cNvPr>
          <p:cNvSpPr txBox="1">
            <a:spLocks/>
          </p:cNvSpPr>
          <p:nvPr/>
        </p:nvSpPr>
        <p:spPr>
          <a:xfrm>
            <a:off x="-14175" y="2819400"/>
            <a:ext cx="12220353" cy="1219200"/>
          </a:xfrm>
          <a:prstGeom prst="rect">
            <a:avLst/>
          </a:prstGeom>
          <a:solidFill>
            <a:srgbClr val="2A394C"/>
          </a:solidFill>
          <a:ln>
            <a:noFill/>
          </a:ln>
        </p:spPr>
        <p:txBody>
          <a:bodyPr lIns="131643" tIns="65820" rIns="131643" bIns="65820" anchor="ctr">
            <a:normAutofit/>
          </a:bodyPr>
          <a:lstStyle>
            <a:lvl1pPr algn="ctr" defTabSz="492125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800">
                <a:solidFill>
                  <a:srgbClr val="000000"/>
                </a:solidFill>
                <a:latin typeface="+mj-lt"/>
                <a:ea typeface="ＭＳ Ｐゴシック" panose="020B0600070205080204" pitchFamily="34" charset="-128"/>
                <a:cs typeface="+mj-cs"/>
              </a:defRPr>
            </a:lvl1pPr>
            <a:lvl2pPr algn="ctr" defTabSz="492125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800">
                <a:solidFill>
                  <a:srgbClr val="000000"/>
                </a:solidFill>
                <a:latin typeface="Arial" charset="0"/>
                <a:ea typeface="ＭＳ Ｐゴシック" panose="020B0600070205080204" pitchFamily="34" charset="-128"/>
                <a:cs typeface="Arial Unicode MS" charset="0"/>
              </a:defRPr>
            </a:lvl2pPr>
            <a:lvl3pPr algn="ctr" defTabSz="492125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800">
                <a:solidFill>
                  <a:srgbClr val="000000"/>
                </a:solidFill>
                <a:latin typeface="Arial" charset="0"/>
                <a:ea typeface="ＭＳ Ｐゴシック" panose="020B0600070205080204" pitchFamily="34" charset="-128"/>
                <a:cs typeface="Arial Unicode MS" charset="0"/>
              </a:defRPr>
            </a:lvl3pPr>
            <a:lvl4pPr algn="ctr" defTabSz="492125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800">
                <a:solidFill>
                  <a:srgbClr val="000000"/>
                </a:solidFill>
                <a:latin typeface="Arial" charset="0"/>
                <a:ea typeface="ＭＳ Ｐゴシック" panose="020B0600070205080204" pitchFamily="34" charset="-128"/>
                <a:cs typeface="Arial Unicode MS" charset="0"/>
              </a:defRPr>
            </a:lvl4pPr>
            <a:lvl5pPr algn="ctr" defTabSz="492125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800">
                <a:solidFill>
                  <a:srgbClr val="000000"/>
                </a:solidFill>
                <a:latin typeface="Arial" charset="0"/>
                <a:ea typeface="ＭＳ Ｐゴシック" panose="020B0600070205080204" pitchFamily="34" charset="-128"/>
                <a:cs typeface="Arial Unicode MS" charset="0"/>
              </a:defRPr>
            </a:lvl5pPr>
            <a:lvl6pPr marL="2715269" indent="-246842" algn="ctr" defTabSz="493686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800"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3208956" indent="-246842" algn="ctr" defTabSz="493686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800"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702641" indent="-246842" algn="ctr" defTabSz="493686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800"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4196326" indent="-246842" algn="ctr" defTabSz="493686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800"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pPr>
              <a:spcAft>
                <a:spcPts val="800"/>
              </a:spcAft>
            </a:pPr>
            <a:r>
              <a:rPr lang="en-US" sz="5867" kern="0" spc="400" dirty="0">
                <a:solidFill>
                  <a:schemeClr val="bg1"/>
                </a:solidFill>
                <a:latin typeface="Franklin Gothic Book" panose="020B0503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Step 1: Choose a Framework</a:t>
            </a:r>
          </a:p>
        </p:txBody>
      </p:sp>
    </p:spTree>
    <p:extLst>
      <p:ext uri="{BB962C8B-B14F-4D97-AF65-F5344CB8AC3E}">
        <p14:creationId xmlns:p14="http://schemas.microsoft.com/office/powerpoint/2010/main" val="636969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60CFB-5720-8250-F762-8DFD34D2B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spc="400" dirty="0">
                <a:latin typeface="+mn-lt"/>
              </a:rPr>
              <a:t>Medium-Term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05DBC6-F42F-F1C2-0EDE-335230B88A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 anchorCtr="0"/>
          <a:lstStyle/>
          <a:p>
            <a:pPr marL="225425" indent="-225425"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/>
              <a:t>Policy Development, Phase 2</a:t>
            </a:r>
          </a:p>
          <a:p>
            <a:pPr marL="225425" indent="-225425"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/>
              <a:t>Data Security</a:t>
            </a:r>
          </a:p>
          <a:p>
            <a:pPr marL="225425" indent="-225425"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/>
              <a:t>Incident Response</a:t>
            </a:r>
          </a:p>
          <a:p>
            <a:pPr marL="225425" indent="-225425"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/>
              <a:t>Vendor Risk Management</a:t>
            </a:r>
          </a:p>
          <a:p>
            <a:pPr marL="225425" indent="-225425"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/>
              <a:t>Identity &amp; Access Management | Privileged Access Management</a:t>
            </a:r>
          </a:p>
          <a:p>
            <a:pPr marL="0" indent="0">
              <a:buClr>
                <a:schemeClr val="tx1">
                  <a:lumMod val="75000"/>
                  <a:lumOff val="25000"/>
                </a:schemeClr>
              </a:buClr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E33CEA-83D2-17AC-1D9D-19879D138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519974-0344-4DFC-B1D9-87E9C0C006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1784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8C059-7B91-8A4A-94E4-FC68DE065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spc="400" dirty="0">
                <a:latin typeface="+mn-lt"/>
              </a:rPr>
              <a:t>Further Progress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EBEB86-6791-C681-B270-A8A0E48BE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9974-0344-4DFC-B1D9-87E9C0C0064F}" type="slidenum">
              <a:rPr lang="en-US" smtClean="0"/>
              <a:t>21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FBBBF2-039B-1DB0-FD5B-53EFB69CA2FE}"/>
              </a:ext>
            </a:extLst>
          </p:cNvPr>
          <p:cNvSpPr txBox="1"/>
          <p:nvPr/>
        </p:nvSpPr>
        <p:spPr>
          <a:xfrm>
            <a:off x="152711" y="1981120"/>
            <a:ext cx="5942791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67" dirty="0">
                <a:solidFill>
                  <a:schemeClr val="tx2"/>
                </a:solidFill>
              </a:rPr>
              <a:t>Original State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21358E-0683-8BCE-D1AF-B10253BE89EB}"/>
              </a:ext>
            </a:extLst>
          </p:cNvPr>
          <p:cNvSpPr txBox="1"/>
          <p:nvPr/>
        </p:nvSpPr>
        <p:spPr>
          <a:xfrm>
            <a:off x="6130864" y="1981121"/>
            <a:ext cx="5865280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67" dirty="0">
                <a:solidFill>
                  <a:schemeClr val="tx2"/>
                </a:solidFill>
              </a:rPr>
              <a:t>After Medium-Term Objectives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DF985E4-350D-4CAC-D9A1-4203420093CD}"/>
              </a:ext>
            </a:extLst>
          </p:cNvPr>
          <p:cNvGrpSpPr/>
          <p:nvPr/>
        </p:nvGrpSpPr>
        <p:grpSpPr>
          <a:xfrm>
            <a:off x="198025" y="2514600"/>
            <a:ext cx="5852160" cy="3425952"/>
            <a:chOff x="198025" y="2514600"/>
            <a:chExt cx="5852160" cy="3425952"/>
          </a:xfrm>
        </p:grpSpPr>
        <p:pic>
          <p:nvPicPr>
            <p:cNvPr id="6" name="Content Placeholder 10">
              <a:extLst>
                <a:ext uri="{FF2B5EF4-FFF2-40B4-BE49-F238E27FC236}">
                  <a16:creationId xmlns:a16="http://schemas.microsoft.com/office/drawing/2014/main" id="{BF59EC0E-B456-C77E-90A3-AF8184EC110B}"/>
                </a:ext>
              </a:extLst>
            </p:cNvPr>
            <p:cNvPicPr>
              <a:picLocks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98025" y="2514600"/>
              <a:ext cx="5852160" cy="3425952"/>
            </a:xfrm>
            <a:prstGeom prst="rect">
              <a:avLst/>
            </a:prstGeom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E1D7BE43-E9E4-55E8-F93F-B8B18AD6DAB3}"/>
                </a:ext>
              </a:extLst>
            </p:cNvPr>
            <p:cNvGrpSpPr/>
            <p:nvPr/>
          </p:nvGrpSpPr>
          <p:grpSpPr>
            <a:xfrm>
              <a:off x="376517" y="2577670"/>
              <a:ext cx="2013217" cy="526679"/>
              <a:chOff x="368833" y="2423989"/>
              <a:chExt cx="2013217" cy="526679"/>
            </a:xfrm>
          </p:grpSpPr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0D7C6436-D38B-1287-9111-22C28F9DB73B}"/>
                  </a:ext>
                </a:extLst>
              </p:cNvPr>
              <p:cNvSpPr/>
              <p:nvPr/>
            </p:nvSpPr>
            <p:spPr>
              <a:xfrm>
                <a:off x="368833" y="2423989"/>
                <a:ext cx="2013217" cy="526679"/>
              </a:xfrm>
              <a:prstGeom prst="roundRect">
                <a:avLst/>
              </a:prstGeom>
              <a:solidFill>
                <a:srgbClr val="B9B9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0" name="Picture 2" descr="Home | MicroAge">
                <a:extLst>
                  <a:ext uri="{FF2B5EF4-FFF2-40B4-BE49-F238E27FC236}">
                    <a16:creationId xmlns:a16="http://schemas.microsoft.com/office/drawing/2014/main" id="{14A16FFA-7484-9D86-A1BD-14AF74CF3FF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80324" y="2467946"/>
                <a:ext cx="1011451" cy="41485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A189FE2-8B90-69D6-C360-CE41DF7F96B1}"/>
              </a:ext>
            </a:extLst>
          </p:cNvPr>
          <p:cNvGrpSpPr/>
          <p:nvPr/>
        </p:nvGrpSpPr>
        <p:grpSpPr>
          <a:xfrm>
            <a:off x="6137424" y="2506185"/>
            <a:ext cx="5852160" cy="3425952"/>
            <a:chOff x="6137424" y="2506185"/>
            <a:chExt cx="5852160" cy="3425952"/>
          </a:xfrm>
        </p:grpSpPr>
        <p:pic>
          <p:nvPicPr>
            <p:cNvPr id="7" name="Content Placeholder 11">
              <a:extLst>
                <a:ext uri="{FF2B5EF4-FFF2-40B4-BE49-F238E27FC236}">
                  <a16:creationId xmlns:a16="http://schemas.microsoft.com/office/drawing/2014/main" id="{0E9B4BA9-9FE2-B92C-EA26-B58039ED05BE}"/>
                </a:ext>
              </a:extLst>
            </p:cNvPr>
            <p:cNvPicPr>
              <a:picLocks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137424" y="2506185"/>
              <a:ext cx="5852160" cy="3425952"/>
            </a:xfrm>
            <a:prstGeom prst="rect">
              <a:avLst/>
            </a:prstGeom>
          </p:spPr>
        </p:pic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70E35A6F-C7F1-AA23-4E1E-B4CEA788572B}"/>
                </a:ext>
              </a:extLst>
            </p:cNvPr>
            <p:cNvGrpSpPr/>
            <p:nvPr/>
          </p:nvGrpSpPr>
          <p:grpSpPr>
            <a:xfrm>
              <a:off x="6290150" y="2565713"/>
              <a:ext cx="2013217" cy="526679"/>
              <a:chOff x="368833" y="2423989"/>
              <a:chExt cx="2013217" cy="526679"/>
            </a:xfrm>
          </p:grpSpPr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B66226D5-4051-FD76-6C78-5611599E65FA}"/>
                  </a:ext>
                </a:extLst>
              </p:cNvPr>
              <p:cNvSpPr/>
              <p:nvPr/>
            </p:nvSpPr>
            <p:spPr>
              <a:xfrm>
                <a:off x="368833" y="2423989"/>
                <a:ext cx="2013217" cy="526679"/>
              </a:xfrm>
              <a:prstGeom prst="roundRect">
                <a:avLst/>
              </a:prstGeom>
              <a:solidFill>
                <a:srgbClr val="B9B9B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3" name="Picture 2" descr="Home | MicroAge">
                <a:extLst>
                  <a:ext uri="{FF2B5EF4-FFF2-40B4-BE49-F238E27FC236}">
                    <a16:creationId xmlns:a16="http://schemas.microsoft.com/office/drawing/2014/main" id="{CC7A1855-A35B-D204-0BAE-E2EC694D350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80324" y="2467946"/>
                <a:ext cx="1011451" cy="41485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3201544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60CFB-5720-8250-F762-8DFD34D2B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spc="400" dirty="0">
                <a:latin typeface="+mn-lt"/>
              </a:rPr>
              <a:t>Long-Term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05DBC6-F42F-F1C2-0EDE-335230B88A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 anchorCtr="0"/>
          <a:lstStyle/>
          <a:p>
            <a:pPr marL="225425" indent="-225425"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/>
              <a:t>Network Segmentation</a:t>
            </a:r>
          </a:p>
          <a:p>
            <a:pPr marL="225425" indent="-225425"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/>
              <a:t>Disaster Recovery/Business Continuity</a:t>
            </a:r>
          </a:p>
          <a:p>
            <a:pPr marL="225425" indent="-225425"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/>
              <a:t>Change Management </a:t>
            </a:r>
          </a:p>
          <a:p>
            <a:pPr marL="225425" indent="-225425"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</a:pPr>
            <a:r>
              <a:rPr lang="en-US" dirty="0"/>
              <a:t>GRC</a:t>
            </a:r>
          </a:p>
          <a:p>
            <a:pPr marL="0" indent="0">
              <a:buClr>
                <a:schemeClr val="tx1">
                  <a:lumMod val="75000"/>
                  <a:lumOff val="25000"/>
                </a:schemeClr>
              </a:buClr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E33CEA-83D2-17AC-1D9D-19879D138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519974-0344-4DFC-B1D9-87E9C0C006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1921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E4603-3753-E195-6983-D593817D4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spc="400" dirty="0">
                <a:latin typeface="+mn-lt"/>
              </a:rPr>
              <a:t>The Future State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8DFDA9D-28E8-3DAA-C014-D55AFAAFC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9974-0344-4DFC-B1D9-87E9C0C0064F}" type="slidenum">
              <a:rPr lang="en-US" smtClean="0"/>
              <a:t>23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2D7CB3-C928-CB7A-1E4B-B695D1010737}"/>
              </a:ext>
            </a:extLst>
          </p:cNvPr>
          <p:cNvSpPr txBox="1"/>
          <p:nvPr/>
        </p:nvSpPr>
        <p:spPr>
          <a:xfrm>
            <a:off x="156383" y="2006600"/>
            <a:ext cx="5942791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67" dirty="0">
                <a:solidFill>
                  <a:schemeClr val="tx2"/>
                </a:solidFill>
              </a:rPr>
              <a:t>Original State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E6079C-124F-A0C7-AD6A-43BC0D7C49EC}"/>
              </a:ext>
            </a:extLst>
          </p:cNvPr>
          <p:cNvSpPr txBox="1"/>
          <p:nvPr/>
        </p:nvSpPr>
        <p:spPr>
          <a:xfrm>
            <a:off x="6130864" y="2006600"/>
            <a:ext cx="5865280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67" dirty="0">
                <a:solidFill>
                  <a:schemeClr val="tx2"/>
                </a:solidFill>
              </a:rPr>
              <a:t>After All Objectives</a:t>
            </a:r>
          </a:p>
        </p:txBody>
      </p:sp>
      <p:pic>
        <p:nvPicPr>
          <p:cNvPr id="6" name="Content Placeholder 12">
            <a:extLst>
              <a:ext uri="{FF2B5EF4-FFF2-40B4-BE49-F238E27FC236}">
                <a16:creationId xmlns:a16="http://schemas.microsoft.com/office/drawing/2014/main" id="{B30FF2BE-76B0-F6CD-E02F-64DAB5B934D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1697" y="2506825"/>
            <a:ext cx="5852160" cy="3425952"/>
          </a:xfrm>
          <a:prstGeom prst="rect">
            <a:avLst/>
          </a:prstGeom>
        </p:spPr>
      </p:pic>
      <p:pic>
        <p:nvPicPr>
          <p:cNvPr id="7" name="Content Placeholder 13">
            <a:extLst>
              <a:ext uri="{FF2B5EF4-FFF2-40B4-BE49-F238E27FC236}">
                <a16:creationId xmlns:a16="http://schemas.microsoft.com/office/drawing/2014/main" id="{190A3378-222B-875A-622D-5C99D4F1C89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37424" y="2501487"/>
            <a:ext cx="5852160" cy="3425952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CCEB9063-1F16-0059-898B-E441894D51D3}"/>
              </a:ext>
            </a:extLst>
          </p:cNvPr>
          <p:cNvGrpSpPr/>
          <p:nvPr/>
        </p:nvGrpSpPr>
        <p:grpSpPr>
          <a:xfrm>
            <a:off x="330413" y="2585962"/>
            <a:ext cx="2013217" cy="502766"/>
            <a:chOff x="330413" y="2585962"/>
            <a:chExt cx="2013217" cy="502766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6E125999-F31F-3AF0-96E6-C77E03DD122C}"/>
                </a:ext>
              </a:extLst>
            </p:cNvPr>
            <p:cNvSpPr/>
            <p:nvPr/>
          </p:nvSpPr>
          <p:spPr>
            <a:xfrm>
              <a:off x="330413" y="2585962"/>
              <a:ext cx="2013217" cy="502766"/>
            </a:xfrm>
            <a:prstGeom prst="roundRect">
              <a:avLst/>
            </a:prstGeom>
            <a:solidFill>
              <a:srgbClr val="B9B9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2" descr="Home | MicroAge">
              <a:extLst>
                <a:ext uri="{FF2B5EF4-FFF2-40B4-BE49-F238E27FC236}">
                  <a16:creationId xmlns:a16="http://schemas.microsoft.com/office/drawing/2014/main" id="{275A8CA6-FA0C-C84A-824B-B6115115AD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1904" y="2629918"/>
              <a:ext cx="1011451" cy="4148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3387264-F27B-9685-A6A7-7900CB565A2B}"/>
              </a:ext>
            </a:extLst>
          </p:cNvPr>
          <p:cNvGrpSpPr/>
          <p:nvPr/>
        </p:nvGrpSpPr>
        <p:grpSpPr>
          <a:xfrm>
            <a:off x="6238154" y="2549434"/>
            <a:ext cx="2114391" cy="539293"/>
            <a:chOff x="330413" y="2585962"/>
            <a:chExt cx="2013217" cy="502766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6E08613A-52EC-B7F6-0FF4-0B2E1F6F71B4}"/>
                </a:ext>
              </a:extLst>
            </p:cNvPr>
            <p:cNvSpPr/>
            <p:nvPr/>
          </p:nvSpPr>
          <p:spPr>
            <a:xfrm>
              <a:off x="330413" y="2585962"/>
              <a:ext cx="2013217" cy="502766"/>
            </a:xfrm>
            <a:prstGeom prst="roundRect">
              <a:avLst/>
            </a:prstGeom>
            <a:solidFill>
              <a:srgbClr val="B9B9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2" descr="Home | MicroAge">
              <a:extLst>
                <a:ext uri="{FF2B5EF4-FFF2-40B4-BE49-F238E27FC236}">
                  <a16:creationId xmlns:a16="http://schemas.microsoft.com/office/drawing/2014/main" id="{6D84C683-02C1-83E9-D0BD-6F8800FA54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1904" y="2629918"/>
              <a:ext cx="1011451" cy="4148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34963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0E7CA-B62A-5754-DB59-4B82F45E257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Hello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AE8824-8555-FD42-F6A0-2A0A24DD49E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latin typeface="Franklin Gothic Heavy" panose="020B0903020102020204" pitchFamily="34" charset="0"/>
              </a:rPr>
              <a:t>Rick Trujillo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dirty="0"/>
              <a:t>Director of Cloud and Services Presales</a:t>
            </a:r>
          </a:p>
        </p:txBody>
      </p:sp>
    </p:spTree>
    <p:extLst>
      <p:ext uri="{BB962C8B-B14F-4D97-AF65-F5344CB8AC3E}">
        <p14:creationId xmlns:p14="http://schemas.microsoft.com/office/powerpoint/2010/main" val="2553296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40400F9-90FF-A58A-15EB-762FFBF464A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679520" y="245507"/>
            <a:ext cx="2743200" cy="2743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t" anchorCtr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B80A26"/>
                </a:solidFill>
                <a:effectLst/>
                <a:uLnTx/>
                <a:uFillTx/>
                <a:latin typeface="Franklin Gothic Demi Cond" panose="020B0706030402020204" pitchFamily="34" charset="0"/>
                <a:ea typeface="+mn-ea"/>
                <a:cs typeface="+mn-cs"/>
              </a:rPr>
              <a:t>Managed Infrastructure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Security &amp; Support for</a:t>
            </a:r>
          </a:p>
          <a:p>
            <a:pPr marL="173038" marR="0" lvl="0" indent="-17303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B80A2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Servers</a:t>
            </a:r>
          </a:p>
          <a:p>
            <a:pPr marL="173038" marR="0" lvl="0" indent="-17303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B80A2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Virtualization</a:t>
            </a:r>
          </a:p>
          <a:p>
            <a:pPr marL="173038" marR="0" lvl="0" indent="-17303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B80A2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Storage, Backup &amp; Data Protection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0E6637A-D011-7792-D7D0-008A51B96D6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803569" y="245507"/>
            <a:ext cx="2743200" cy="2743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t" anchorCtr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B80A26"/>
                </a:solidFill>
                <a:effectLst/>
                <a:uLnTx/>
                <a:uFillTx/>
                <a:latin typeface="Franklin Gothic Demi Cond" panose="020B0706030402020204" pitchFamily="34" charset="0"/>
                <a:ea typeface="+mn-ea"/>
                <a:cs typeface="+mn-cs"/>
              </a:rPr>
              <a:t>Managed Network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Security &amp; Support for</a:t>
            </a:r>
          </a:p>
          <a:p>
            <a:pPr marL="173038" marR="0" lvl="0" indent="-17303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B80A2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Firewall</a:t>
            </a:r>
          </a:p>
          <a:p>
            <a:pPr marL="173038" marR="0" lvl="0" indent="-17303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B80A2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Switching &amp; Routing</a:t>
            </a:r>
          </a:p>
          <a:p>
            <a:pPr marL="173038" marR="0" lvl="0" indent="-17303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B80A2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Wi-Fi</a:t>
            </a:r>
          </a:p>
          <a:p>
            <a:pPr marL="173038" marR="0" lvl="0" indent="-17303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B80A2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Network Devices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E6B7D35-2340-B2B1-D3C5-76A20B8F5BA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927618" y="245507"/>
            <a:ext cx="2743200" cy="2743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t" anchorCtr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B80A26"/>
                </a:solidFill>
                <a:effectLst/>
                <a:uLnTx/>
                <a:uFillTx/>
                <a:latin typeface="Franklin Gothic Demi Cond" panose="020B0706030402020204" pitchFamily="34" charset="0"/>
                <a:ea typeface="+mn-ea"/>
                <a:cs typeface="+mn-cs"/>
              </a:rPr>
              <a:t>Managed Cloud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Security &amp; Support for</a:t>
            </a:r>
          </a:p>
          <a:p>
            <a:pPr marL="173038" marR="0" lvl="0" indent="-17303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B80A2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Microsoft 365</a:t>
            </a:r>
          </a:p>
          <a:p>
            <a:pPr marL="173038" marR="0" lvl="0" indent="-17303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B80A2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Azure Cloud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60A3B13-1C89-E62B-6BF5-5661CF03929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679520" y="3381738"/>
            <a:ext cx="2743200" cy="2743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t" anchorCtr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B80A26"/>
                </a:solidFill>
                <a:effectLst/>
                <a:uLnTx/>
                <a:uFillTx/>
                <a:latin typeface="Franklin Gothic Demi Cond" panose="020B0706030402020204" pitchFamily="34" charset="0"/>
                <a:ea typeface="+mn-ea"/>
                <a:cs typeface="+mn-cs"/>
              </a:rPr>
              <a:t>Help Desk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End User Support for</a:t>
            </a:r>
          </a:p>
          <a:p>
            <a:pPr marL="173038" marR="0" lvl="0" indent="-17303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B80A2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Triage</a:t>
            </a:r>
          </a:p>
          <a:p>
            <a:pPr marL="173038" marR="0" lvl="0" indent="-17303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B80A2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Desktop &amp; M365</a:t>
            </a:r>
          </a:p>
          <a:p>
            <a:pPr marL="173038" marR="0" lvl="0" indent="-17303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B80A2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User Administration</a:t>
            </a:r>
          </a:p>
          <a:p>
            <a:pPr marL="173038" marR="0" lvl="0" indent="-17303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B80A2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On-Site Services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DFFE8BD-4D4E-648E-714C-4AB236055E2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803569" y="3381738"/>
            <a:ext cx="2743200" cy="2743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t" anchorCtr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B80A26"/>
                </a:solidFill>
                <a:effectLst/>
                <a:uLnTx/>
                <a:uFillTx/>
                <a:latin typeface="Franklin Gothic Demi Cond" panose="020B0706030402020204" pitchFamily="34" charset="0"/>
                <a:ea typeface="+mn-ea"/>
                <a:cs typeface="+mn-cs"/>
              </a:rPr>
              <a:t>Professional Services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Project Management for</a:t>
            </a:r>
          </a:p>
          <a:p>
            <a:pPr marL="173038" marR="0" lvl="0" indent="-17303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B80A2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Microsoft</a:t>
            </a:r>
          </a:p>
          <a:p>
            <a:pPr marL="173038" marR="0" lvl="0" indent="-17303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B80A2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Data Center &amp; Network</a:t>
            </a:r>
          </a:p>
          <a:p>
            <a:pPr marL="173038" marR="0" lvl="0" indent="-17303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B80A2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Security</a:t>
            </a:r>
          </a:p>
          <a:p>
            <a:pPr marL="173038" marR="0" lvl="0" indent="-17303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B80A2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UCaaS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3CBFA8B-1A61-1127-EC2E-B8270B38B02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927618" y="3381738"/>
            <a:ext cx="2743200" cy="2743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t" anchorCtr="0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B80A26"/>
                </a:solidFill>
                <a:effectLst/>
                <a:uLnTx/>
                <a:uFillTx/>
                <a:latin typeface="Franklin Gothic Demi Cond" panose="020B0706030402020204" pitchFamily="34" charset="0"/>
                <a:ea typeface="+mn-ea"/>
                <a:cs typeface="+mn-cs"/>
              </a:rPr>
              <a:t>ManageWise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Proactive Maintenance &amp; Support for</a:t>
            </a:r>
          </a:p>
          <a:p>
            <a:pPr marL="173038" marR="0" lvl="0" indent="-17303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B80A2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Data Center &amp; Network</a:t>
            </a:r>
          </a:p>
          <a:p>
            <a:pPr marL="173038" marR="0" lvl="0" indent="-17303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B80A2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Cloud</a:t>
            </a:r>
          </a:p>
          <a:p>
            <a:pPr marL="173038" marR="0" lvl="0" indent="-17303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B80A2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Custom IT</a:t>
            </a:r>
          </a:p>
          <a:p>
            <a:pPr marL="173038" marR="0" lvl="0" indent="-17303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B80A2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Franklin Gothic Medium Cond" panose="020B0606030402020204" pitchFamily="34" charset="0"/>
                <a:ea typeface="+mn-ea"/>
                <a:cs typeface="+mn-cs"/>
              </a:rPr>
              <a:t>On-Site Services</a:t>
            </a:r>
          </a:p>
        </p:txBody>
      </p:sp>
    </p:spTree>
    <p:extLst>
      <p:ext uri="{BB962C8B-B14F-4D97-AF65-F5344CB8AC3E}">
        <p14:creationId xmlns:p14="http://schemas.microsoft.com/office/powerpoint/2010/main" val="3877964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6000"/>
                <a:shade val="99000"/>
                <a:satMod val="140000"/>
              </a:schemeClr>
            </a:gs>
            <a:gs pos="65000">
              <a:schemeClr val="bg1">
                <a:tint val="100000"/>
                <a:shade val="80000"/>
                <a:satMod val="130000"/>
              </a:schemeClr>
            </a:gs>
            <a:gs pos="100000">
              <a:schemeClr val="bg1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New Microsoft Teams Features Seek to Optimize Workflow, Meetings | ITPro  Today: IT News, How-Tos, Trends, Case Studies, Career Tips, More">
            <a:extLst>
              <a:ext uri="{FF2B5EF4-FFF2-40B4-BE49-F238E27FC236}">
                <a16:creationId xmlns:a16="http://schemas.microsoft.com/office/drawing/2014/main" id="{E3131348-300B-4DA8-7C15-6EF835AAD8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555"/>
          <a:stretch/>
        </p:blipFill>
        <p:spPr bwMode="auto">
          <a:xfrm>
            <a:off x="20" y="-561965"/>
            <a:ext cx="12191980" cy="6857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92383188-438A-C232-C202-D3D907DC50D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133600" y="758825"/>
            <a:ext cx="10058400" cy="356552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8000" dirty="0">
                <a:solidFill>
                  <a:srgbClr val="FFFFFF"/>
                </a:solidFill>
                <a:latin typeface="Franklin Gothic Heavy" panose="020B0903020102020204" pitchFamily="34" charset="0"/>
              </a:rPr>
              <a:t>We talk to a lot of clients.</a:t>
            </a:r>
          </a:p>
        </p:txBody>
      </p:sp>
    </p:spTree>
    <p:extLst>
      <p:ext uri="{BB962C8B-B14F-4D97-AF65-F5344CB8AC3E}">
        <p14:creationId xmlns:p14="http://schemas.microsoft.com/office/powerpoint/2010/main" val="22349970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47B54-D8D0-4C1F-974A-7E1748F728A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200" dirty="0"/>
              <a:t>Today’s Client – MSP Evaluation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90F44E-A256-41CE-B3CE-78D393C4465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idx="1"/>
          </p:nvPr>
        </p:nvSpPr>
        <p:spPr>
          <a:xfrm>
            <a:off x="838200" y="1985889"/>
            <a:ext cx="10515600" cy="4281055"/>
          </a:xfrm>
        </p:spPr>
        <p:txBody>
          <a:bodyPr>
            <a:noAutofit/>
          </a:bodyPr>
          <a:lstStyle/>
          <a:p>
            <a:pPr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DF2"/>
              </a:buClr>
              <a:buSzTx/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Increase in businesses evaluating the outsourcing of managed services and help desk services for the first time.</a:t>
            </a:r>
          </a:p>
          <a:p>
            <a:pPr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DF2"/>
              </a:buClr>
              <a:buSzTx/>
              <a:buFont typeface="Wingdings" panose="05000000000000000000" pitchFamily="2" charset="2"/>
              <a:buChar char="§"/>
              <a:defRPr/>
            </a:pPr>
            <a:endParaRPr lang="en-US" sz="2000" b="1" dirty="0">
              <a:solidFill>
                <a:schemeClr val="bg2">
                  <a:lumMod val="50000"/>
                </a:schemeClr>
              </a:solidFill>
            </a:endParaRPr>
          </a:p>
          <a:p>
            <a:pPr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DF2"/>
              </a:buClr>
              <a:buSzTx/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Increase in businesses evaluating a change of current managed services and help desk providers, due to:</a:t>
            </a:r>
          </a:p>
          <a:p>
            <a:pPr lvl="1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Inability to adjust to rapid change in client requirements.</a:t>
            </a:r>
          </a:p>
          <a:p>
            <a:pPr lvl="1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Inability to focus on modernization of the client’s business.</a:t>
            </a:r>
          </a:p>
          <a:p>
            <a:pPr lvl="1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Failure to meet support requirements.</a:t>
            </a:r>
          </a:p>
          <a:p>
            <a:pPr lvl="1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Inability to do more than managed services.</a:t>
            </a:r>
          </a:p>
          <a:p>
            <a:pPr lvl="2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bg2">
                    <a:lumMod val="50000"/>
                  </a:schemeClr>
                </a:solidFill>
              </a:rPr>
              <a:t>Security and Compliance</a:t>
            </a:r>
          </a:p>
          <a:p>
            <a:pPr lvl="2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bg2">
                    <a:lumMod val="50000"/>
                  </a:schemeClr>
                </a:solidFill>
              </a:rPr>
              <a:t>End User Support Services</a:t>
            </a:r>
          </a:p>
          <a:p>
            <a:pPr lvl="2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bg2">
                    <a:lumMod val="50000"/>
                  </a:schemeClr>
                </a:solidFill>
              </a:rPr>
              <a:t>Advanced Specializations through third party</a:t>
            </a:r>
          </a:p>
          <a:p>
            <a:pPr lvl="2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bg2">
                    <a:lumMod val="50000"/>
                  </a:schemeClr>
                </a:solidFill>
              </a:rPr>
              <a:t>Hardware and Software provisioning</a:t>
            </a:r>
          </a:p>
          <a:p>
            <a:pPr lvl="2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bg2">
                    <a:lumMod val="50000"/>
                  </a:schemeClr>
                </a:solidFill>
              </a:rPr>
              <a:t>Licensing</a:t>
            </a:r>
          </a:p>
        </p:txBody>
      </p:sp>
    </p:spTree>
    <p:extLst>
      <p:ext uri="{BB962C8B-B14F-4D97-AF65-F5344CB8AC3E}">
        <p14:creationId xmlns:p14="http://schemas.microsoft.com/office/powerpoint/2010/main" val="2818999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47B54-D8D0-4C1F-974A-7E1748F728A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200" dirty="0"/>
              <a:t>Managed Services / Help Desk Onboarding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90F44E-A256-41CE-B3CE-78D393C4465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544068" lvl="1" indent="-342900">
              <a:lnSpc>
                <a:spcPct val="10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Kick-Off</a:t>
            </a:r>
          </a:p>
          <a:p>
            <a:pPr lvl="2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Establish key contacts, escalation paths and procedures</a:t>
            </a:r>
          </a:p>
          <a:p>
            <a:pPr lvl="2"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Scheduling of weekly calls</a:t>
            </a:r>
          </a:p>
          <a:p>
            <a:pPr marL="544068" lvl="1" indent="-342900">
              <a:lnSpc>
                <a:spcPct val="10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Secure Access</a:t>
            </a:r>
          </a:p>
          <a:p>
            <a:pPr lvl="2"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Gain access to all relevant areas with secure password management</a:t>
            </a:r>
          </a:p>
          <a:p>
            <a:pPr marL="544068" lvl="1" indent="-342900">
              <a:lnSpc>
                <a:spcPct val="10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Discovery and Review</a:t>
            </a:r>
          </a:p>
          <a:p>
            <a:pPr lvl="2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Processes and relevant documentation</a:t>
            </a:r>
          </a:p>
          <a:p>
            <a:pPr lvl="2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Infrastructure</a:t>
            </a:r>
          </a:p>
          <a:p>
            <a:pPr lvl="2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Licensing and Support Agreements</a:t>
            </a:r>
          </a:p>
          <a:p>
            <a:pPr lvl="2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Backups</a:t>
            </a:r>
          </a:p>
          <a:p>
            <a:pPr lvl="2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Maintenance Windows</a:t>
            </a:r>
          </a:p>
          <a:p>
            <a:pPr lvl="2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ISP Information</a:t>
            </a:r>
            <a:endParaRPr kumimoji="0" lang="en-US" sz="1400" i="0" u="none" strike="noStrike" kern="1200" cap="none" spc="0" normalizeH="0" baseline="0" noProof="0" dirty="0">
              <a:ln>
                <a:noFill/>
              </a:ln>
              <a:solidFill>
                <a:srgbClr val="BFBFBF">
                  <a:lumMod val="50000"/>
                </a:srgbClr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>
                  <a:lumMod val="90000"/>
                  <a:lumOff val="10000"/>
                </a:srgbClr>
              </a:buClr>
              <a:buSzTx/>
              <a:buNone/>
              <a:tabLst/>
              <a:defRPr/>
            </a:pPr>
            <a:endParaRPr lang="en-US" sz="200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92A58B-DAD1-746E-E4C4-8A2FD206619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544068" lvl="1" indent="-342900">
              <a:lnSpc>
                <a:spcPct val="100000"/>
              </a:lnSpc>
              <a:spcAft>
                <a:spcPts val="0"/>
              </a:spcAft>
              <a:buFont typeface="+mj-lt"/>
              <a:buAutoNum type="arabicPeriod" startAt="4"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Remediate</a:t>
            </a:r>
          </a:p>
          <a:p>
            <a:pPr lvl="2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Infrastructure</a:t>
            </a:r>
          </a:p>
          <a:p>
            <a:pPr lvl="2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Backups</a:t>
            </a:r>
          </a:p>
          <a:p>
            <a:pPr lvl="2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Licensing</a:t>
            </a:r>
          </a:p>
          <a:p>
            <a:pPr lvl="2"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Support agreements</a:t>
            </a:r>
            <a:endParaRPr kumimoji="0" lang="en-US" sz="140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ea typeface="+mn-ea"/>
              <a:cs typeface="+mn-cs"/>
            </a:endParaRPr>
          </a:p>
          <a:p>
            <a:pPr marL="544068" lvl="1" indent="-342900">
              <a:lnSpc>
                <a:spcPct val="100000"/>
              </a:lnSpc>
              <a:spcAft>
                <a:spcPts val="0"/>
              </a:spcAft>
              <a:buFont typeface="+mj-lt"/>
              <a:buAutoNum type="arabicPeriod" startAt="4"/>
            </a:pP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Go-Live</a:t>
            </a:r>
          </a:p>
          <a:p>
            <a:pPr lvl="2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Scheduling of monthly support calls</a:t>
            </a:r>
          </a:p>
          <a:p>
            <a:pPr marL="544068" lvl="1" indent="-342900">
              <a:lnSpc>
                <a:spcPct val="100000"/>
              </a:lnSpc>
              <a:spcAft>
                <a:spcPts val="0"/>
              </a:spcAft>
              <a:buFont typeface="+mj-lt"/>
              <a:buAutoNum type="arabicPeriod" startAt="4"/>
            </a:pPr>
            <a:endParaRPr lang="en-US" sz="1600" dirty="0">
              <a:solidFill>
                <a:schemeClr val="bg2">
                  <a:lumMod val="50000"/>
                </a:schemeClr>
              </a:solidFill>
            </a:endParaRPr>
          </a:p>
          <a:p>
            <a:pPr marL="544068" lvl="1" indent="-342900">
              <a:lnSpc>
                <a:spcPct val="100000"/>
              </a:lnSpc>
              <a:spcAft>
                <a:spcPts val="0"/>
              </a:spcAft>
              <a:buFont typeface="+mj-lt"/>
              <a:buAutoNum type="arabicPeriod" startAt="4"/>
            </a:pP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Continuous Realignment</a:t>
            </a:r>
          </a:p>
          <a:p>
            <a:pPr lvl="2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Quarterly Business Reviews</a:t>
            </a:r>
          </a:p>
          <a:p>
            <a:pPr lvl="3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CSAT and KPI’s, Communication</a:t>
            </a:r>
          </a:p>
          <a:p>
            <a:pPr lvl="2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Infrastructure changes</a:t>
            </a:r>
          </a:p>
          <a:p>
            <a:pPr lvl="2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Licensing and Support agreement Changes</a:t>
            </a:r>
          </a:p>
          <a:p>
            <a:pPr lvl="2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Contract Changes</a:t>
            </a:r>
          </a:p>
          <a:p>
            <a:pPr lvl="3">
              <a:lnSpc>
                <a:spcPct val="100000"/>
              </a:lnSpc>
              <a:spcAft>
                <a:spcPts val="0"/>
              </a:spcAft>
            </a:pPr>
            <a:endParaRPr lang="en-US" sz="1200" dirty="0">
              <a:solidFill>
                <a:schemeClr val="bg2">
                  <a:lumMod val="5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7BE1A8B-841C-6C1A-7EC7-AC3E52649B26}"/>
              </a:ext>
            </a:extLst>
          </p:cNvPr>
          <p:cNvSpPr/>
          <p:nvPr/>
        </p:nvSpPr>
        <p:spPr>
          <a:xfrm>
            <a:off x="6311736" y="1845734"/>
            <a:ext cx="2123704" cy="127747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162F5C9-CBC7-0F37-26B3-AD7E125AC4DA}"/>
              </a:ext>
            </a:extLst>
          </p:cNvPr>
          <p:cNvSpPr/>
          <p:nvPr/>
        </p:nvSpPr>
        <p:spPr>
          <a:xfrm>
            <a:off x="6311736" y="4033551"/>
            <a:ext cx="3813959" cy="152298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2166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F7612-54DD-EFCC-7411-30EED16B6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1577341"/>
          </a:xfrm>
        </p:spPr>
        <p:txBody>
          <a:bodyPr anchor="t" anchorCtr="0">
            <a:normAutofit/>
          </a:bodyPr>
          <a:lstStyle/>
          <a:p>
            <a:r>
              <a:rPr lang="en-US" sz="4200" dirty="0"/>
              <a:t>Help Desk Services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B7B2FB-5DB3-94DD-DB05-5E3598E757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2171700"/>
            <a:ext cx="3200400" cy="4133504"/>
          </a:xfrm>
        </p:spPr>
        <p:txBody>
          <a:bodyPr/>
          <a:lstStyle/>
          <a:p>
            <a:pPr marL="168275" marR="0" lvl="0" indent="-168275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00BDF2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Onboarding Process</a:t>
            </a:r>
          </a:p>
          <a:p>
            <a:pPr marL="569913" marR="0" lvl="1" indent="-112713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00BDF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Documentation</a:t>
            </a:r>
          </a:p>
          <a:p>
            <a:pPr marL="168275" marR="0" lvl="0" indent="-168275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00BDF2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Continuous Realignment</a:t>
            </a:r>
          </a:p>
          <a:p>
            <a:pPr marL="569913" marR="0" lvl="1" indent="-112713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00BDF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Quarterly Business Review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7A3382-506C-45A1-3A88-095B6D477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519974-0344-4DFC-B1D9-87E9C0C006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773B1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773B1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44AB2D9-1C5B-41A6-D0B2-2418EE8D1353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651" y="3749041"/>
            <a:ext cx="3021498" cy="20797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1BCEC21-1772-4CE9-4EA4-DEAD8A623AE4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5616" y="850144"/>
            <a:ext cx="7641056" cy="51577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C0967D8-3D76-7B94-5026-420C2A864D63}"/>
              </a:ext>
            </a:extLst>
          </p:cNvPr>
          <p:cNvSpPr/>
          <p:nvPr/>
        </p:nvSpPr>
        <p:spPr>
          <a:xfrm>
            <a:off x="10569040" y="1361704"/>
            <a:ext cx="1365662" cy="471450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9741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3401408-4ADE-D9D3-9101-61821C909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9974-0344-4DFC-B1D9-87E9C0C0064F}" type="slidenum">
              <a:rPr lang="en-US" smtClean="0"/>
              <a:t>3</a:t>
            </a:fld>
            <a:endParaRPr lang="en-US"/>
          </a:p>
        </p:txBody>
      </p:sp>
      <p:pic>
        <p:nvPicPr>
          <p:cNvPr id="3" name="Picture 4" descr="NIST Works on the Industries of the Future in Buildings from the Past -  Nextgov">
            <a:extLst>
              <a:ext uri="{FF2B5EF4-FFF2-40B4-BE49-F238E27FC236}">
                <a16:creationId xmlns:a16="http://schemas.microsoft.com/office/drawing/2014/main" id="{594EF15B-1803-9359-5974-5E9114B74E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8574"/>
            <a:ext cx="12192000" cy="6322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03EE43A-6153-3426-91BC-117909F0E490}"/>
              </a:ext>
            </a:extLst>
          </p:cNvPr>
          <p:cNvSpPr/>
          <p:nvPr/>
        </p:nvSpPr>
        <p:spPr>
          <a:xfrm>
            <a:off x="517890" y="1508713"/>
            <a:ext cx="5307495" cy="4194841"/>
          </a:xfrm>
          <a:prstGeom prst="rect">
            <a:avLst/>
          </a:prstGeom>
          <a:solidFill>
            <a:schemeClr val="bg1"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5760" rIns="365760" rtlCol="0" anchor="ctr"/>
          <a:lstStyle/>
          <a:p>
            <a:pPr marL="228600" marR="0" lvl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Franklin Gothic Medium" panose="020B0603020102020204"/>
                <a:ea typeface="+mn-ea"/>
                <a:cs typeface="Helvetica" panose="020B0604020202020204" pitchFamily="34" charset="0"/>
              </a:rPr>
              <a:t>Designed towards CIKR, but built for organizations of all sizes</a:t>
            </a:r>
          </a:p>
          <a:p>
            <a:pPr marL="228600" marR="0" lvl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Franklin Gothic Medium" panose="020B0603020102020204"/>
                <a:ea typeface="+mn-ea"/>
                <a:cs typeface="Helvetica" panose="020B0604020202020204" pitchFamily="34" charset="0"/>
              </a:rPr>
              <a:t>Customizable</a:t>
            </a:r>
          </a:p>
          <a:p>
            <a:pPr marL="228600" marR="0" lvl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Franklin Gothic Medium" panose="020B0603020102020204"/>
                <a:ea typeface="+mn-ea"/>
                <a:cs typeface="Helvetica" panose="020B0604020202020204" pitchFamily="34" charset="0"/>
              </a:rPr>
              <a:t>Outcome driven, without mandates</a:t>
            </a:r>
          </a:p>
          <a:p>
            <a:pPr marL="228600" marR="0" lvl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Franklin Gothic Medium" panose="020B0603020102020204"/>
                <a:ea typeface="+mn-ea"/>
                <a:cs typeface="Helvetica" panose="020B0604020202020204" pitchFamily="34" charset="0"/>
              </a:rPr>
              <a:t>Scalable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Franklin Gothic Medium" panose="020B060302010202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F32D10-065A-5CE3-CF5B-8F3E526BBBE9}"/>
              </a:ext>
            </a:extLst>
          </p:cNvPr>
          <p:cNvSpPr txBox="1"/>
          <p:nvPr/>
        </p:nvSpPr>
        <p:spPr>
          <a:xfrm>
            <a:off x="0" y="373923"/>
            <a:ext cx="12192000" cy="769441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spc="400" dirty="0"/>
              <a:t>Cybersecurity Frameworks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BDD1C4B-6A2E-BC24-6170-2FAC17422E66}"/>
              </a:ext>
            </a:extLst>
          </p:cNvPr>
          <p:cNvGrpSpPr/>
          <p:nvPr/>
        </p:nvGrpSpPr>
        <p:grpSpPr>
          <a:xfrm>
            <a:off x="7712323" y="2662594"/>
            <a:ext cx="4479676" cy="4194841"/>
            <a:chOff x="3548118" y="2396758"/>
            <a:chExt cx="4479676" cy="4194841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58517AE5-1E35-3B69-8C11-CBAFA22A6C70}"/>
                </a:ext>
              </a:extLst>
            </p:cNvPr>
            <p:cNvSpPr/>
            <p:nvPr/>
          </p:nvSpPr>
          <p:spPr>
            <a:xfrm>
              <a:off x="3959156" y="2665379"/>
              <a:ext cx="3657600" cy="3657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6" descr="NIST Releases Version 1.1 of its Popular Cybersecurity Framework | NIST">
              <a:extLst>
                <a:ext uri="{FF2B5EF4-FFF2-40B4-BE49-F238E27FC236}">
                  <a16:creationId xmlns:a16="http://schemas.microsoft.com/office/drawing/2014/main" id="{CFFECC9E-8419-D9CA-C4F8-1CA2DAE245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8118" y="2396758"/>
              <a:ext cx="4479676" cy="41948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5775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6000"/>
                <a:shade val="99000"/>
                <a:satMod val="140000"/>
              </a:schemeClr>
            </a:gs>
            <a:gs pos="65000">
              <a:schemeClr val="bg1">
                <a:tint val="100000"/>
                <a:shade val="80000"/>
                <a:satMod val="130000"/>
              </a:schemeClr>
            </a:gs>
            <a:gs pos="100000">
              <a:schemeClr val="bg1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What Is Process Documentation? Benefits, Examples, Tools (2023)">
            <a:extLst>
              <a:ext uri="{FF2B5EF4-FFF2-40B4-BE49-F238E27FC236}">
                <a16:creationId xmlns:a16="http://schemas.microsoft.com/office/drawing/2014/main" id="{5FCA1D56-852A-D14F-4CC1-7786792DBB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Connector 10">
            <a:extLst>
              <a:ext uri="{FF2B5EF4-FFF2-40B4-BE49-F238E27FC236}">
                <a16:creationId xmlns:a16="http://schemas.microsoft.com/office/drawing/2014/main" id="{45549E29-E797-4A00-B030-3AB01640CF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4">
            <a:extLst>
              <a:ext uri="{FF2B5EF4-FFF2-40B4-BE49-F238E27FC236}">
                <a16:creationId xmlns:a16="http://schemas.microsoft.com/office/drawing/2014/main" id="{92383188-438A-C232-C202-D3D907DC5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1"/>
                </a:solidFill>
              </a:rPr>
              <a:t>Documentation and Processes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B4936C-09A9-3B78-74EF-19E8426F1C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How are you managing your users today?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Help Desk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User Administration/lifecycle Workflow</a:t>
            </a:r>
          </a:p>
          <a:p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dirty="0">
                <a:solidFill>
                  <a:schemeClr val="tx1"/>
                </a:solidFill>
              </a:rPr>
              <a:t>Do you have SOP’s and Documentation to support managing of users?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Where do you store it?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How do you maintain it?</a:t>
            </a:r>
          </a:p>
          <a:p>
            <a:pPr lvl="1"/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dirty="0">
                <a:solidFill>
                  <a:schemeClr val="tx1"/>
                </a:solidFill>
              </a:rPr>
              <a:t>80% of IT Leaders feel they are “Not centralized”</a:t>
            </a:r>
          </a:p>
          <a:p>
            <a:r>
              <a:rPr lang="en-US" sz="2000" dirty="0">
                <a:solidFill>
                  <a:schemeClr val="tx1"/>
                </a:solidFill>
              </a:rPr>
              <a:t>60% of Department Heads “Not communicating with other departments”</a:t>
            </a:r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id="{C609E9FA-BDDE-45C4-8F5E-974D4208D2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Rectangle 14">
            <a:extLst>
              <a:ext uri="{FF2B5EF4-FFF2-40B4-BE49-F238E27FC236}">
                <a16:creationId xmlns:a16="http://schemas.microsoft.com/office/drawing/2014/main" id="{7737E529-E43B-4948-B3C4-7F6B806FCC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497256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47B54-D8D0-4C1F-974A-7E1748F728A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200" dirty="0"/>
              <a:t>Microsoft </a:t>
            </a:r>
            <a:r>
              <a:rPr lang="en-US" sz="4200" dirty="0" err="1"/>
              <a:t>Entra</a:t>
            </a:r>
            <a:endParaRPr lang="en-US" sz="4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90F44E-A256-41CE-B3CE-78D393C4465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168275" indent="-168275" defTabSz="45720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SzTx/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Suite of Identity related Solutions.</a:t>
            </a:r>
          </a:p>
          <a:p>
            <a:pPr marL="168275" indent="-168275" defTabSz="45720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SzTx/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Admin Center dedicated to all Components of Identity Management.</a:t>
            </a:r>
          </a:p>
          <a:p>
            <a:pPr marL="168275" indent="-168275" defTabSz="4572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SzTx/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Consolidates features of several different Admin centers into one.</a:t>
            </a:r>
          </a:p>
          <a:p>
            <a:pPr marL="457200" lvl="1" indent="-182563" defTabSz="4572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Azure Active Directory 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</a:rPr>
              <a:t>– 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ID and access management</a:t>
            </a:r>
            <a:endParaRPr lang="en-US" sz="2000" b="1" dirty="0">
              <a:solidFill>
                <a:schemeClr val="bg2">
                  <a:lumMod val="50000"/>
                </a:schemeClr>
              </a:solidFill>
            </a:endParaRPr>
          </a:p>
          <a:p>
            <a:pPr marL="457200" lvl="1" indent="-182563" defTabSz="4572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Verified ID 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</a:rPr>
              <a:t>– 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Creates Trust between a user’s privacy credentials and a verifier</a:t>
            </a:r>
            <a:endParaRPr lang="en-US" sz="2000" b="1" dirty="0">
              <a:solidFill>
                <a:schemeClr val="bg2">
                  <a:lumMod val="50000"/>
                </a:schemeClr>
              </a:solidFill>
            </a:endParaRPr>
          </a:p>
          <a:p>
            <a:pPr marL="457200" lvl="1" indent="-182563" defTabSz="4572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Permissions Management 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</a:rPr>
              <a:t>– 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Inventory and management of permissions/privileges across multiple clouds</a:t>
            </a:r>
            <a:endParaRPr lang="en-US" sz="2000" b="1" dirty="0">
              <a:solidFill>
                <a:schemeClr val="bg2">
                  <a:lumMod val="50000"/>
                </a:schemeClr>
              </a:solidFill>
            </a:endParaRPr>
          </a:p>
          <a:p>
            <a:pPr marL="457200" lvl="1" indent="-182563" defTabSz="45720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Identity Governance </a:t>
            </a:r>
            <a:r>
              <a:rPr lang="en-US" sz="2000" b="1" dirty="0">
                <a:solidFill>
                  <a:schemeClr val="bg2">
                    <a:lumMod val="50000"/>
                  </a:schemeClr>
                </a:solidFill>
              </a:rPr>
              <a:t>– 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Lifecycle workflows of the user</a:t>
            </a:r>
          </a:p>
        </p:txBody>
      </p:sp>
    </p:spTree>
    <p:extLst>
      <p:ext uri="{BB962C8B-B14F-4D97-AF65-F5344CB8AC3E}">
        <p14:creationId xmlns:p14="http://schemas.microsoft.com/office/powerpoint/2010/main" val="213415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47B54-D8D0-4C1F-974A-7E1748F728A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200" dirty="0"/>
              <a:t>Quick Reminder: Post Webinar Survey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90F44E-A256-41CE-B3CE-78D393C4465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 defTabSz="45720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SzTx/>
              <a:buNone/>
              <a:defRPr/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One lucky winner will win an Omaha Steak Gourmet Package valued at over $200 just by filling out our quick 4 question post-webinar survey!</a:t>
            </a:r>
          </a:p>
          <a:p>
            <a:pPr defTabSz="45720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SzTx/>
              <a:defRPr/>
            </a:pPr>
            <a:endParaRPr lang="en-US" sz="2000" dirty="0">
              <a:solidFill>
                <a:schemeClr val="bg2">
                  <a:lumMod val="50000"/>
                </a:schemeClr>
              </a:solidFill>
            </a:endParaRPr>
          </a:p>
          <a:p>
            <a:pPr defTabSz="45720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SzTx/>
              <a:defRPr/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Any comments or questions left in survey go directly to your Account Executive </a:t>
            </a:r>
          </a:p>
          <a:p>
            <a:pPr defTabSz="45720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SzTx/>
              <a:defRPr/>
            </a:pPr>
            <a:endParaRPr lang="en-US" sz="2000" dirty="0">
              <a:solidFill>
                <a:schemeClr val="bg2">
                  <a:lumMod val="50000"/>
                </a:schemeClr>
              </a:solidFill>
            </a:endParaRPr>
          </a:p>
          <a:p>
            <a:pPr defTabSz="45720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SzTx/>
              <a:defRPr/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>Survey link in the chat box – winner will be drawn and notified tomorrow, March 1 so get it done today!</a:t>
            </a:r>
            <a:endParaRPr lang="en-US" sz="2000" baseline="300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026" name="Picture 2" descr="Holiday Steak Packages - Omaha Steaks | Groupon">
            <a:extLst>
              <a:ext uri="{FF2B5EF4-FFF2-40B4-BE49-F238E27FC236}">
                <a16:creationId xmlns:a16="http://schemas.microsoft.com/office/drawing/2014/main" id="{752AEF54-F79E-C080-81CD-9FF01DFEF0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735" y="2240028"/>
            <a:ext cx="5145775" cy="3087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1857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47B54-D8D0-4C1F-974A-7E1748F72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200" dirty="0"/>
              <a:t>Microsoft Licensing CSP</a:t>
            </a:r>
            <a:br>
              <a:rPr lang="en-US" sz="4200" dirty="0"/>
            </a:br>
            <a:r>
              <a:rPr lang="en-US" sz="4200" dirty="0"/>
              <a:t>New Commerce Experience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90F44E-A256-41CE-B3CE-78D393C446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274329"/>
          </a:xfrm>
        </p:spPr>
        <p:txBody>
          <a:bodyPr>
            <a:noAutofit/>
          </a:bodyPr>
          <a:lstStyle/>
          <a:p>
            <a:pPr marL="0" indent="0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DF2"/>
              </a:buClr>
              <a:buSzTx/>
              <a:buNone/>
              <a:defRPr/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The window for </a:t>
            </a:r>
            <a:r>
              <a:rPr lang="en-US" sz="2000" i="1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most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 Commercial CSP/NCE renewals is between now and March 31</a:t>
            </a:r>
            <a:r>
              <a:rPr lang="en-US" sz="2000" baseline="300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st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, 2023.</a:t>
            </a:r>
          </a:p>
          <a:p>
            <a:pPr marL="0" indent="0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DF2"/>
              </a:buClr>
              <a:buSzTx/>
              <a:buNone/>
              <a:defRPr/>
            </a:pPr>
            <a:endParaRPr lang="en-US" sz="2000" b="1" dirty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pPr marL="168275" indent="-168275" defTabSz="4572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SzTx/>
              <a:buFont typeface="Wingdings" panose="05000000000000000000" pitchFamily="2" charset="2"/>
              <a:buChar char="§"/>
              <a:defRPr/>
            </a:pPr>
            <a:r>
              <a:rPr lang="en-US" sz="2000" b="0" i="0" dirty="0">
                <a:solidFill>
                  <a:schemeClr val="bg2">
                    <a:lumMod val="50000"/>
                  </a:schemeClr>
                </a:solidFill>
                <a:effectLst/>
                <a:latin typeface="+mj-lt"/>
              </a:rPr>
              <a:t>What we saw in 2022, and going into 2023</a:t>
            </a:r>
            <a:endParaRPr lang="en-US" sz="200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pPr lvl="2">
              <a:spcBef>
                <a:spcPts val="0"/>
              </a:spcBef>
              <a:spcAft>
                <a:spcPts val="300"/>
              </a:spcAft>
            </a:pP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Misinformation about the program is still floating around out there</a:t>
            </a:r>
          </a:p>
          <a:p>
            <a:pPr lvl="2"/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Support and licensing expertise is still an issue within the CSP Partner Community</a:t>
            </a:r>
          </a:p>
          <a:p>
            <a:pPr lvl="2"/>
            <a:endParaRPr lang="en-US" sz="2000" b="0" i="0" dirty="0">
              <a:solidFill>
                <a:schemeClr val="bg2">
                  <a:lumMod val="50000"/>
                </a:schemeClr>
              </a:solidFill>
              <a:effectLst/>
              <a:latin typeface="+mj-lt"/>
            </a:endParaRPr>
          </a:p>
          <a:p>
            <a:pPr marL="168275" indent="-168275" defTabSz="4572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SzTx/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Upon renewal in 2023</a:t>
            </a:r>
          </a:p>
          <a:p>
            <a:pPr lvl="2">
              <a:spcBef>
                <a:spcPts val="0"/>
              </a:spcBef>
              <a:spcAft>
                <a:spcPts val="300"/>
              </a:spcAft>
              <a:defRPr/>
            </a:pP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Price changes are in effect</a:t>
            </a:r>
          </a:p>
          <a:p>
            <a:pPr marL="857250" lvl="2" indent="-182563" defTabSz="4572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/>
            </a:pPr>
            <a:r>
              <a:rPr lang="en-US" sz="1600" b="0" i="0" dirty="0">
                <a:solidFill>
                  <a:schemeClr val="bg2">
                    <a:lumMod val="50000"/>
                  </a:schemeClr>
                </a:solidFill>
                <a:effectLst/>
                <a:latin typeface="+mj-lt"/>
              </a:rPr>
              <a:t>Early adoption promo going away</a:t>
            </a:r>
          </a:p>
          <a:p>
            <a:pPr marL="857250" lvl="2" indent="-182563" defTabSz="4572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/>
            </a:pP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C</a:t>
            </a:r>
            <a:r>
              <a:rPr lang="en-US" sz="1600" b="0" i="0" dirty="0">
                <a:solidFill>
                  <a:schemeClr val="bg2">
                    <a:lumMod val="50000"/>
                  </a:schemeClr>
                </a:solidFill>
                <a:effectLst/>
                <a:latin typeface="+mj-lt"/>
              </a:rPr>
              <a:t>or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e M365 products are subject to 2022 price increase</a:t>
            </a:r>
          </a:p>
          <a:p>
            <a:pPr marL="571500" lvl="1" indent="-182563" defTabSz="4572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/>
            </a:pP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Changes are in effect</a:t>
            </a:r>
          </a:p>
          <a:p>
            <a:pPr marL="857250" lvl="2" indent="-182563" defTabSz="4572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/>
            </a:pP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Plan cross grade/downgrade changes</a:t>
            </a:r>
          </a:p>
          <a:p>
            <a:pPr marL="857250" lvl="2" indent="-182563" defTabSz="4572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defRPr/>
            </a:pP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Quantity Reductions</a:t>
            </a:r>
          </a:p>
          <a:p>
            <a:pPr marL="857250" lvl="2" indent="-182563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Partner changes</a:t>
            </a:r>
          </a:p>
          <a:p>
            <a:pPr lvl="1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pPr lvl="1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pPr marL="0" indent="0">
              <a:buNone/>
            </a:pPr>
            <a:endParaRPr lang="en-US" sz="1400" b="1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61070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47B54-D8D0-4C1F-974A-7E1748F72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200" dirty="0"/>
              <a:t>Microsoft Licensing CSP</a:t>
            </a:r>
            <a:br>
              <a:rPr lang="en-US" sz="4200" dirty="0"/>
            </a:br>
            <a:r>
              <a:rPr lang="en-US" sz="4200" dirty="0"/>
              <a:t>New Commerce Experience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90F44E-A256-41CE-B3CE-78D393C446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Enterprise Agreement customers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Evaluation of EA vs CSP amongst Microsoft customers is up 50%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Transition from EA to CSP is up 25%</a:t>
            </a:r>
          </a:p>
          <a:p>
            <a:pPr marL="800100" lvl="2" indent="-182563">
              <a:spcBef>
                <a:spcPts val="0"/>
              </a:spcBef>
              <a:spcAft>
                <a:spcPts val="600"/>
              </a:spcAft>
            </a:pP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Flexibility</a:t>
            </a:r>
          </a:p>
          <a:p>
            <a:pPr marL="800100" lvl="2" indent="-182563">
              <a:spcBef>
                <a:spcPts val="0"/>
              </a:spcBef>
              <a:spcAft>
                <a:spcPts val="600"/>
              </a:spcAft>
            </a:pP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Cost</a:t>
            </a:r>
          </a:p>
          <a:p>
            <a:pPr marL="800100" lvl="2" indent="-182563">
              <a:spcBef>
                <a:spcPts val="0"/>
              </a:spcBef>
              <a:spcAft>
                <a:spcPts val="600"/>
              </a:spcAft>
            </a:pP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Risk</a:t>
            </a:r>
          </a:p>
          <a:p>
            <a:pPr marL="800100" lvl="2" indent="-182563">
              <a:spcBef>
                <a:spcPts val="0"/>
              </a:spcBef>
              <a:spcAft>
                <a:spcPts val="600"/>
              </a:spcAft>
            </a:pP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Support</a:t>
            </a:r>
          </a:p>
          <a:p>
            <a:pPr marL="800100" lvl="2" indent="-182563">
              <a:spcBef>
                <a:spcPts val="0"/>
              </a:spcBef>
              <a:spcAft>
                <a:spcPts val="600"/>
              </a:spcAft>
            </a:pP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Changes to EA qualification</a:t>
            </a:r>
          </a:p>
          <a:p>
            <a:pPr marL="800100" lvl="2" indent="-182563">
              <a:spcBef>
                <a:spcPts val="0"/>
              </a:spcBef>
              <a:spcAft>
                <a:spcPts val="1200"/>
              </a:spcAft>
            </a:pP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Software Assurance challenges</a:t>
            </a:r>
            <a:endParaRPr lang="en-US" sz="140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23190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EF314B8-AC3F-1D46-91A0-802A2B57B2FC}"/>
              </a:ext>
            </a:extLst>
          </p:cNvPr>
          <p:cNvSpPr/>
          <p:nvPr/>
        </p:nvSpPr>
        <p:spPr bwMode="auto">
          <a:xfrm>
            <a:off x="0" y="0"/>
            <a:ext cx="12192000" cy="6281529"/>
          </a:xfrm>
          <a:prstGeom prst="rect">
            <a:avLst/>
          </a:prstGeom>
          <a:solidFill>
            <a:srgbClr val="133A87">
              <a:alpha val="74902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60958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sz="2400" dirty="0">
              <a:solidFill>
                <a:schemeClr val="bg1"/>
              </a:solidFill>
              <a:latin typeface="Arial" charset="0"/>
              <a:cs typeface="Arial Unicode MS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B60A10C-8529-B0B5-EBC0-AA7076368F39}"/>
              </a:ext>
            </a:extLst>
          </p:cNvPr>
          <p:cNvSpPr txBox="1">
            <a:spLocks/>
          </p:cNvSpPr>
          <p:nvPr/>
        </p:nvSpPr>
        <p:spPr>
          <a:xfrm>
            <a:off x="21904" y="576471"/>
            <a:ext cx="12192000" cy="634553"/>
          </a:xfrm>
          <a:prstGeom prst="rect">
            <a:avLst/>
          </a:prstGeom>
          <a:noFill/>
        </p:spPr>
        <p:txBody>
          <a:bodyPr anchor="ctr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95000"/>
              </a:lnSpc>
            </a:pPr>
            <a:r>
              <a:rPr lang="en-US" sz="4400" spc="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Cybersecurity Frameworks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F8EE011-0CD5-04C7-35D0-5E349F09686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064" y="2749715"/>
            <a:ext cx="5656840" cy="219052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93780C9-AF9F-42DB-52CA-3E763AECE8A3}"/>
              </a:ext>
            </a:extLst>
          </p:cNvPr>
          <p:cNvSpPr txBox="1"/>
          <p:nvPr/>
        </p:nvSpPr>
        <p:spPr>
          <a:xfrm>
            <a:off x="6798367" y="1982450"/>
            <a:ext cx="4796622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spcAft>
                <a:spcPts val="2400"/>
              </a:spcAft>
              <a:buNone/>
            </a:pPr>
            <a:r>
              <a:rPr lang="en-US" sz="3200" kern="0" dirty="0">
                <a:solidFill>
                  <a:schemeClr val="bg1"/>
                </a:solidFill>
                <a:latin typeface="+mj-lt"/>
                <a:cs typeface="Helvetica" panose="020B0604020202020204" pitchFamily="34" charset="0"/>
              </a:rPr>
              <a:t>Critical Security Controls</a:t>
            </a:r>
          </a:p>
          <a:p>
            <a:pPr marL="342900" indent="-342900">
              <a:lnSpc>
                <a:spcPct val="100000"/>
              </a:lnSpc>
              <a:spcAft>
                <a:spcPts val="240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400" kern="0" dirty="0">
                <a:solidFill>
                  <a:schemeClr val="bg1"/>
                </a:solidFill>
                <a:cs typeface="Helvetica" panose="020B0604020202020204" pitchFamily="34" charset="0"/>
              </a:rPr>
              <a:t>Set of high-importance, highly effective recommended actions</a:t>
            </a:r>
          </a:p>
          <a:p>
            <a:pPr marL="342900" indent="-342900">
              <a:lnSpc>
                <a:spcPct val="100000"/>
              </a:lnSpc>
              <a:spcAft>
                <a:spcPts val="240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400" kern="0" dirty="0">
                <a:solidFill>
                  <a:schemeClr val="bg1"/>
                </a:solidFill>
                <a:cs typeface="Helvetica" panose="020B0604020202020204" pitchFamily="34" charset="0"/>
              </a:rPr>
              <a:t>Prioritized</a:t>
            </a:r>
          </a:p>
          <a:p>
            <a:pPr marL="342900" indent="-342900">
              <a:lnSpc>
                <a:spcPct val="100000"/>
              </a:lnSpc>
              <a:spcAft>
                <a:spcPts val="240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400" kern="0" dirty="0">
                <a:solidFill>
                  <a:schemeClr val="bg1"/>
                </a:solidFill>
                <a:cs typeface="Helvetica" panose="020B0604020202020204" pitchFamily="34" charset="0"/>
              </a:rPr>
              <a:t>Used by any size and type of organization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AB7A5DF-5FA6-6352-2A74-D61CFFB11113}"/>
              </a:ext>
            </a:extLst>
          </p:cNvPr>
          <p:cNvCxnSpPr>
            <a:cxnSpLocks/>
          </p:cNvCxnSpPr>
          <p:nvPr/>
        </p:nvCxnSpPr>
        <p:spPr>
          <a:xfrm>
            <a:off x="1112520" y="1211024"/>
            <a:ext cx="9966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1400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3234381-E904-AB15-7D7D-410521BCBD69}"/>
              </a:ext>
            </a:extLst>
          </p:cNvPr>
          <p:cNvSpPr/>
          <p:nvPr/>
        </p:nvSpPr>
        <p:spPr bwMode="auto">
          <a:xfrm>
            <a:off x="0" y="-1"/>
            <a:ext cx="12192000" cy="6331225"/>
          </a:xfrm>
          <a:prstGeom prst="rect">
            <a:avLst/>
          </a:prstGeom>
          <a:solidFill>
            <a:srgbClr val="5D79BC">
              <a:alpha val="5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609585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sz="2400">
              <a:solidFill>
                <a:schemeClr val="bg1"/>
              </a:solidFill>
              <a:latin typeface="Arial" charset="0"/>
              <a:cs typeface="Arial Unicode MS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79A2141-1CC9-F63A-9A00-786B0E363851}"/>
              </a:ext>
            </a:extLst>
          </p:cNvPr>
          <p:cNvSpPr txBox="1">
            <a:spLocks/>
          </p:cNvSpPr>
          <p:nvPr/>
        </p:nvSpPr>
        <p:spPr>
          <a:xfrm>
            <a:off x="21904" y="576471"/>
            <a:ext cx="12192000" cy="634553"/>
          </a:xfrm>
          <a:prstGeom prst="rect">
            <a:avLst/>
          </a:prstGeom>
          <a:noFill/>
        </p:spPr>
        <p:txBody>
          <a:bodyPr anchor="ctr" anchorCtr="0">
            <a:normAutofit lnSpcReduction="1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spc="400" dirty="0">
                <a:solidFill>
                  <a:schemeClr val="bg1"/>
                </a:solidFill>
                <a:latin typeface="+mn-lt"/>
              </a:rPr>
              <a:t>Cybersecurity Frameworks</a:t>
            </a:r>
          </a:p>
        </p:txBody>
      </p:sp>
      <p:pic>
        <p:nvPicPr>
          <p:cNvPr id="7" name="Picture 6" descr="HITRUST Alliance | Information Risk Management and Compliance">
            <a:extLst>
              <a:ext uri="{FF2B5EF4-FFF2-40B4-BE49-F238E27FC236}">
                <a16:creationId xmlns:a16="http://schemas.microsoft.com/office/drawing/2014/main" id="{96D15A82-35F8-91B6-A73D-C162B8ACA5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0804" y="2672607"/>
            <a:ext cx="5181597" cy="1512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887A7EC-D9E2-F565-32AE-ABAFF9FDBE9A}"/>
              </a:ext>
            </a:extLst>
          </p:cNvPr>
          <p:cNvSpPr txBox="1"/>
          <p:nvPr/>
        </p:nvSpPr>
        <p:spPr>
          <a:xfrm>
            <a:off x="747095" y="2166730"/>
            <a:ext cx="4906615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00000"/>
              </a:lnSpc>
              <a:spcAft>
                <a:spcPts val="240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400" kern="0" dirty="0">
                <a:solidFill>
                  <a:schemeClr val="bg1"/>
                </a:solidFill>
                <a:latin typeface="+mj-lt"/>
                <a:cs typeface="Helvetica" panose="020B0604020202020204" pitchFamily="34" charset="0"/>
              </a:rPr>
              <a:t>Used by healthcare organizations</a:t>
            </a:r>
            <a:endParaRPr lang="en-US" sz="2400" dirty="0">
              <a:solidFill>
                <a:schemeClr val="bg1"/>
              </a:solidFill>
              <a:latin typeface="+mj-lt"/>
            </a:endParaRPr>
          </a:p>
          <a:p>
            <a:pPr marL="285750" indent="-285750">
              <a:lnSpc>
                <a:spcPct val="100000"/>
              </a:lnSpc>
              <a:spcAft>
                <a:spcPts val="240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400" kern="0" dirty="0">
                <a:solidFill>
                  <a:schemeClr val="bg1"/>
                </a:solidFill>
                <a:latin typeface="+mj-lt"/>
                <a:cs typeface="Helvetica" panose="020B0604020202020204" pitchFamily="34" charset="0"/>
              </a:rPr>
              <a:t>Comprehensive, Flexible, Efficient</a:t>
            </a:r>
          </a:p>
          <a:p>
            <a:pPr marL="285750" indent="-285750">
              <a:lnSpc>
                <a:spcPct val="100000"/>
              </a:lnSpc>
              <a:spcAft>
                <a:spcPts val="240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400" kern="0" dirty="0">
                <a:solidFill>
                  <a:schemeClr val="bg1"/>
                </a:solidFill>
                <a:latin typeface="+mj-lt"/>
                <a:cs typeface="Helvetica" panose="020B0604020202020204" pitchFamily="34" charset="0"/>
              </a:rPr>
              <a:t>Regulatory Compliance &amp; Risk Management</a:t>
            </a:r>
          </a:p>
          <a:p>
            <a:pPr marL="285750" indent="-285750">
              <a:lnSpc>
                <a:spcPct val="100000"/>
              </a:lnSpc>
              <a:spcAft>
                <a:spcPts val="240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400" kern="0" dirty="0">
                <a:solidFill>
                  <a:schemeClr val="bg1"/>
                </a:solidFill>
                <a:latin typeface="+mj-lt"/>
                <a:cs typeface="Helvetica" panose="020B0604020202020204" pitchFamily="34" charset="0"/>
              </a:rPr>
              <a:t>Draws from ISO, NIST, PCI, &amp; HIPAA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739AC43-BB8C-BD12-A8BE-CD547B98207C}"/>
              </a:ext>
            </a:extLst>
          </p:cNvPr>
          <p:cNvCxnSpPr>
            <a:cxnSpLocks/>
          </p:cNvCxnSpPr>
          <p:nvPr/>
        </p:nvCxnSpPr>
        <p:spPr>
          <a:xfrm>
            <a:off x="1112520" y="1211024"/>
            <a:ext cx="99669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7453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5DA3336-A143-A90C-FCD4-01045D359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9974-0344-4DFC-B1D9-87E9C0C0064F}" type="slidenum">
              <a:rPr lang="en-US" smtClean="0"/>
              <a:t>6</a:t>
            </a:fld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178B3E9-653C-6D4C-8936-46042F9677B2}"/>
              </a:ext>
            </a:extLst>
          </p:cNvPr>
          <p:cNvSpPr txBox="1">
            <a:spLocks/>
          </p:cNvSpPr>
          <p:nvPr/>
        </p:nvSpPr>
        <p:spPr>
          <a:xfrm>
            <a:off x="0" y="2819400"/>
            <a:ext cx="12192000" cy="1219200"/>
          </a:xfrm>
          <a:prstGeom prst="rect">
            <a:avLst/>
          </a:prstGeom>
          <a:solidFill>
            <a:srgbClr val="595451"/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867" spc="400" dirty="0">
                <a:solidFill>
                  <a:schemeClr val="bg1"/>
                </a:solidFill>
              </a:rPr>
              <a:t>Step 2: Get Buy-In</a:t>
            </a:r>
          </a:p>
        </p:txBody>
      </p:sp>
    </p:spTree>
    <p:extLst>
      <p:ext uri="{BB962C8B-B14F-4D97-AF65-F5344CB8AC3E}">
        <p14:creationId xmlns:p14="http://schemas.microsoft.com/office/powerpoint/2010/main" val="43783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D308365-5EA6-408E-1DC6-F5CD6A03E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9974-0344-4DFC-B1D9-87E9C0C0064F}" type="slidenum">
              <a:rPr lang="en-US" smtClean="0"/>
              <a:t>7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8EA741-BFD3-071E-8E4B-FBAF4A82EB39}"/>
              </a:ext>
            </a:extLst>
          </p:cNvPr>
          <p:cNvSpPr txBox="1"/>
          <p:nvPr/>
        </p:nvSpPr>
        <p:spPr>
          <a:xfrm>
            <a:off x="5715000" y="2792482"/>
            <a:ext cx="6065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>
                <a:solidFill>
                  <a:srgbClr val="264976"/>
                </a:solidFill>
                <a:latin typeface="+mj-lt"/>
              </a:rPr>
              <a:t>See &amp; Show the Big Picture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19FC05-2A20-363C-C756-41C9BC177B3D}"/>
              </a:ext>
            </a:extLst>
          </p:cNvPr>
          <p:cNvSpPr txBox="1"/>
          <p:nvPr/>
        </p:nvSpPr>
        <p:spPr>
          <a:xfrm>
            <a:off x="4753163" y="4546600"/>
            <a:ext cx="7027821" cy="6052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333" dirty="0">
                <a:solidFill>
                  <a:srgbClr val="264976"/>
                </a:solidFill>
              </a:rPr>
              <a:t>Cybersecurity is </a:t>
            </a:r>
            <a:r>
              <a:rPr lang="en-US" sz="3333" b="1" dirty="0">
                <a:solidFill>
                  <a:srgbClr val="B80A26"/>
                </a:solidFill>
                <a:latin typeface="Franklin Gothic Heavy" panose="020B0903020102020204" pitchFamily="34" charset="0"/>
              </a:rPr>
              <a:t>RISK MANAGEMENT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E0A8747-98A9-D36E-5441-6DF0D727BD6C}"/>
              </a:ext>
            </a:extLst>
          </p:cNvPr>
          <p:cNvSpPr txBox="1">
            <a:spLocks/>
          </p:cNvSpPr>
          <p:nvPr/>
        </p:nvSpPr>
        <p:spPr>
          <a:xfrm>
            <a:off x="0" y="619124"/>
            <a:ext cx="12192000" cy="634553"/>
          </a:xfrm>
          <a:prstGeom prst="rect">
            <a:avLst/>
          </a:prstGeom>
          <a:solidFill>
            <a:srgbClr val="607F9F"/>
          </a:solidFill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spc="400" dirty="0">
                <a:solidFill>
                  <a:schemeClr val="bg1"/>
                </a:solidFill>
                <a:latin typeface="+mn-lt"/>
              </a:rPr>
              <a:t>Talking to Executives</a:t>
            </a:r>
          </a:p>
        </p:txBody>
      </p:sp>
    </p:spTree>
    <p:extLst>
      <p:ext uri="{BB962C8B-B14F-4D97-AF65-F5344CB8AC3E}">
        <p14:creationId xmlns:p14="http://schemas.microsoft.com/office/powerpoint/2010/main" val="3312366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 descr="Technology Background Images | Free Vectors, Stock Photos &amp; PSD">
            <a:extLst>
              <a:ext uri="{FF2B5EF4-FFF2-40B4-BE49-F238E27FC236}">
                <a16:creationId xmlns:a16="http://schemas.microsoft.com/office/drawing/2014/main" id="{9EF09A47-CC4F-AAF5-DB49-7DDCC7603F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-546979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9F956EEC-45EA-9597-5A1D-D2EBCD2A6069}"/>
              </a:ext>
            </a:extLst>
          </p:cNvPr>
          <p:cNvSpPr txBox="1">
            <a:spLocks/>
          </p:cNvSpPr>
          <p:nvPr/>
        </p:nvSpPr>
        <p:spPr>
          <a:xfrm>
            <a:off x="292936" y="270659"/>
            <a:ext cx="10965120" cy="597663"/>
          </a:xfrm>
          <a:prstGeom prst="rect">
            <a:avLst/>
          </a:prstGeom>
        </p:spPr>
        <p:txBody>
          <a:bodyPr/>
          <a:lstStyle>
            <a:lvl1pPr algn="ctr" defTabSz="492125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800">
                <a:solidFill>
                  <a:srgbClr val="000000"/>
                </a:solidFill>
                <a:latin typeface="+mj-lt"/>
                <a:ea typeface="ＭＳ Ｐゴシック" panose="020B0600070205080204" pitchFamily="34" charset="-128"/>
                <a:cs typeface="+mj-cs"/>
              </a:defRPr>
            </a:lvl1pPr>
            <a:lvl2pPr algn="ctr" defTabSz="492125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800">
                <a:solidFill>
                  <a:srgbClr val="000000"/>
                </a:solidFill>
                <a:latin typeface="Arial" charset="0"/>
                <a:ea typeface="ＭＳ Ｐゴシック" panose="020B0600070205080204" pitchFamily="34" charset="-128"/>
                <a:cs typeface="Arial Unicode MS" charset="0"/>
              </a:defRPr>
            </a:lvl2pPr>
            <a:lvl3pPr algn="ctr" defTabSz="492125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800">
                <a:solidFill>
                  <a:srgbClr val="000000"/>
                </a:solidFill>
                <a:latin typeface="Arial" charset="0"/>
                <a:ea typeface="ＭＳ Ｐゴシック" panose="020B0600070205080204" pitchFamily="34" charset="-128"/>
                <a:cs typeface="Arial Unicode MS" charset="0"/>
              </a:defRPr>
            </a:lvl3pPr>
            <a:lvl4pPr algn="ctr" defTabSz="492125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800">
                <a:solidFill>
                  <a:srgbClr val="000000"/>
                </a:solidFill>
                <a:latin typeface="Arial" charset="0"/>
                <a:ea typeface="ＭＳ Ｐゴシック" panose="020B0600070205080204" pitchFamily="34" charset="-128"/>
                <a:cs typeface="Arial Unicode MS" charset="0"/>
              </a:defRPr>
            </a:lvl4pPr>
            <a:lvl5pPr algn="ctr" defTabSz="492125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800">
                <a:solidFill>
                  <a:srgbClr val="000000"/>
                </a:solidFill>
                <a:latin typeface="Arial" charset="0"/>
                <a:ea typeface="ＭＳ Ｐゴシック" panose="020B0600070205080204" pitchFamily="34" charset="-128"/>
                <a:cs typeface="Arial Unicode MS" charset="0"/>
              </a:defRPr>
            </a:lvl5pPr>
            <a:lvl6pPr marL="2715269" indent="-246842" algn="ctr" defTabSz="493686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800">
                <a:solidFill>
                  <a:srgbClr val="000000"/>
                </a:solidFill>
                <a:latin typeface="Arial" charset="0"/>
                <a:cs typeface="Arial Unicode MS" charset="0"/>
              </a:defRPr>
            </a:lvl6pPr>
            <a:lvl7pPr marL="3208956" indent="-246842" algn="ctr" defTabSz="493686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800">
                <a:solidFill>
                  <a:srgbClr val="000000"/>
                </a:solidFill>
                <a:latin typeface="Arial" charset="0"/>
                <a:cs typeface="Arial Unicode MS" charset="0"/>
              </a:defRPr>
            </a:lvl7pPr>
            <a:lvl8pPr marL="3702641" indent="-246842" algn="ctr" defTabSz="493686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800">
                <a:solidFill>
                  <a:srgbClr val="000000"/>
                </a:solidFill>
                <a:latin typeface="Arial" charset="0"/>
                <a:cs typeface="Arial Unicode MS" charset="0"/>
              </a:defRPr>
            </a:lvl8pPr>
            <a:lvl9pPr marL="4196326" indent="-246842" algn="ctr" defTabSz="493686" rtl="0" eaLnBrk="1" fontAlgn="base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800">
                <a:solidFill>
                  <a:srgbClr val="000000"/>
                </a:solidFill>
                <a:latin typeface="Arial" charset="0"/>
                <a:cs typeface="Arial Unicode MS" charset="0"/>
              </a:defRPr>
            </a:lvl9pPr>
          </a:lstStyle>
          <a:p>
            <a:r>
              <a:rPr lang="en-US" sz="4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Helvetica" panose="020B0604020202020204" pitchFamily="34" charset="0"/>
              </a:rPr>
              <a:t>Optimizing the Cost of Cybersecurity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084B676-7BD8-B473-344A-FF3153256D77}"/>
              </a:ext>
            </a:extLst>
          </p:cNvPr>
          <p:cNvGrpSpPr/>
          <p:nvPr/>
        </p:nvGrpSpPr>
        <p:grpSpPr>
          <a:xfrm>
            <a:off x="270229" y="990600"/>
            <a:ext cx="11374632" cy="4673600"/>
            <a:chOff x="202672" y="692150"/>
            <a:chExt cx="8530974" cy="35052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7D646523-BBC4-32D7-2CC6-B648D1CA6B17}"/>
                </a:ext>
              </a:extLst>
            </p:cNvPr>
            <p:cNvCxnSpPr/>
            <p:nvPr/>
          </p:nvCxnSpPr>
          <p:spPr>
            <a:xfrm>
              <a:off x="209022" y="692150"/>
              <a:ext cx="0" cy="3505200"/>
            </a:xfrm>
            <a:prstGeom prst="line">
              <a:avLst/>
            </a:prstGeom>
            <a:ln w="5715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2C7ACFC-0D6D-C6A9-CF92-C8107542F1C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02672" y="4171950"/>
              <a:ext cx="8530974" cy="0"/>
            </a:xfrm>
            <a:prstGeom prst="line">
              <a:avLst/>
            </a:prstGeom>
            <a:ln w="5715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Arc 8">
            <a:extLst>
              <a:ext uri="{FF2B5EF4-FFF2-40B4-BE49-F238E27FC236}">
                <a16:creationId xmlns:a16="http://schemas.microsoft.com/office/drawing/2014/main" id="{C4A62F54-DC19-6D37-9C39-8955FA24F4F6}"/>
              </a:ext>
            </a:extLst>
          </p:cNvPr>
          <p:cNvSpPr/>
          <p:nvPr/>
        </p:nvSpPr>
        <p:spPr>
          <a:xfrm rot="5400000">
            <a:off x="3308235" y="-2266489"/>
            <a:ext cx="4610675" cy="7670455"/>
          </a:xfrm>
          <a:prstGeom prst="arc">
            <a:avLst>
              <a:gd name="adj1" fmla="val 16200000"/>
              <a:gd name="adj2" fmla="val 5326670"/>
            </a:avLst>
          </a:prstGeom>
          <a:ln w="57150">
            <a:solidFill>
              <a:srgbClr val="60C9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D85C695-5858-81AF-ABA9-C8BC9EE8C5B2}"/>
              </a:ext>
            </a:extLst>
          </p:cNvPr>
          <p:cNvCxnSpPr>
            <a:cxnSpLocks/>
          </p:cNvCxnSpPr>
          <p:nvPr/>
        </p:nvCxnSpPr>
        <p:spPr>
          <a:xfrm>
            <a:off x="4400189" y="3874076"/>
            <a:ext cx="3048000" cy="0"/>
          </a:xfrm>
          <a:prstGeom prst="line">
            <a:avLst/>
          </a:prstGeom>
          <a:ln w="57150">
            <a:solidFill>
              <a:srgbClr val="0C69B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70C0FB4-0A3C-C149-06A2-049588BBFBDC}"/>
              </a:ext>
            </a:extLst>
          </p:cNvPr>
          <p:cNvCxnSpPr>
            <a:cxnSpLocks/>
          </p:cNvCxnSpPr>
          <p:nvPr/>
        </p:nvCxnSpPr>
        <p:spPr>
          <a:xfrm flipH="1">
            <a:off x="9753600" y="4851151"/>
            <a:ext cx="129925" cy="405235"/>
          </a:xfrm>
          <a:prstGeom prst="straightConnector1">
            <a:avLst/>
          </a:prstGeom>
          <a:ln w="127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690D96A-7FC3-C5DA-A7AB-7CF75586F2E8}"/>
              </a:ext>
            </a:extLst>
          </p:cNvPr>
          <p:cNvCxnSpPr>
            <a:cxnSpLocks/>
          </p:cNvCxnSpPr>
          <p:nvPr/>
        </p:nvCxnSpPr>
        <p:spPr>
          <a:xfrm flipH="1" flipV="1">
            <a:off x="10537966" y="882022"/>
            <a:ext cx="566493" cy="340805"/>
          </a:xfrm>
          <a:prstGeom prst="straightConnector1">
            <a:avLst/>
          </a:prstGeom>
          <a:ln w="12700">
            <a:solidFill>
              <a:srgbClr val="22228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AFCA266-02C4-9869-CB10-8D4927B29010}"/>
              </a:ext>
            </a:extLst>
          </p:cNvPr>
          <p:cNvCxnSpPr>
            <a:cxnSpLocks/>
          </p:cNvCxnSpPr>
          <p:nvPr/>
        </p:nvCxnSpPr>
        <p:spPr>
          <a:xfrm>
            <a:off x="8709165" y="1474707"/>
            <a:ext cx="536435" cy="227093"/>
          </a:xfrm>
          <a:prstGeom prst="straightConnector1">
            <a:avLst/>
          </a:prstGeom>
          <a:ln w="127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6299B440-19B9-0DBD-2521-4EA17B6B793F}"/>
              </a:ext>
            </a:extLst>
          </p:cNvPr>
          <p:cNvSpPr txBox="1"/>
          <p:nvPr/>
        </p:nvSpPr>
        <p:spPr>
          <a:xfrm>
            <a:off x="7104512" y="1184435"/>
            <a:ext cx="1575787" cy="461665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60C99C"/>
                </a:solidFill>
              </a:rPr>
              <a:t>True Cost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55F54B7-AD6B-F0F3-D3FC-4D7424A8205C}"/>
              </a:ext>
            </a:extLst>
          </p:cNvPr>
          <p:cNvSpPr txBox="1"/>
          <p:nvPr/>
        </p:nvSpPr>
        <p:spPr>
          <a:xfrm>
            <a:off x="11057321" y="1001529"/>
            <a:ext cx="851297" cy="461665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133A87"/>
                </a:solidFill>
              </a:rPr>
              <a:t>$$$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18FAE5A-BEC5-3D66-7D1D-523C9B81D198}"/>
              </a:ext>
            </a:extLst>
          </p:cNvPr>
          <p:cNvSpPr txBox="1"/>
          <p:nvPr/>
        </p:nvSpPr>
        <p:spPr>
          <a:xfrm>
            <a:off x="9106096" y="4358709"/>
            <a:ext cx="2151960" cy="461665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F0"/>
                </a:solidFill>
              </a:rPr>
              <a:t>Residual Risk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47F409A-0AD0-8005-A8DE-4B0E0CBA98C9}"/>
              </a:ext>
            </a:extLst>
          </p:cNvPr>
          <p:cNvSpPr txBox="1"/>
          <p:nvPr/>
        </p:nvSpPr>
        <p:spPr>
          <a:xfrm>
            <a:off x="391324" y="5781358"/>
            <a:ext cx="1084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200" dirty="0">
                <a:solidFill>
                  <a:srgbClr val="00B0F0"/>
                </a:solidFill>
                <a:latin typeface="+mj-lt"/>
              </a:rPr>
              <a:t>Time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1441636-BADB-F2A9-1D84-28F9401304A6}"/>
              </a:ext>
            </a:extLst>
          </p:cNvPr>
          <p:cNvCxnSpPr>
            <a:cxnSpLocks/>
          </p:cNvCxnSpPr>
          <p:nvPr/>
        </p:nvCxnSpPr>
        <p:spPr>
          <a:xfrm>
            <a:off x="1266163" y="6044321"/>
            <a:ext cx="922075" cy="0"/>
          </a:xfrm>
          <a:prstGeom prst="straightConnector1">
            <a:avLst/>
          </a:prstGeom>
          <a:ln w="762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2C25BB7-3A6A-81D1-0A67-CF6510EE69B0}"/>
              </a:ext>
            </a:extLst>
          </p:cNvPr>
          <p:cNvGrpSpPr/>
          <p:nvPr/>
        </p:nvGrpSpPr>
        <p:grpSpPr>
          <a:xfrm>
            <a:off x="584689" y="1531620"/>
            <a:ext cx="11100020" cy="3887625"/>
            <a:chOff x="438516" y="1148714"/>
            <a:chExt cx="8325015" cy="2915719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43A7B97-D527-D287-05A8-1B5DC3D78674}"/>
                </a:ext>
              </a:extLst>
            </p:cNvPr>
            <p:cNvSpPr/>
            <p:nvPr/>
          </p:nvSpPr>
          <p:spPr>
            <a:xfrm>
              <a:off x="438516" y="1148714"/>
              <a:ext cx="8241804" cy="2844375"/>
            </a:xfrm>
            <a:custGeom>
              <a:avLst/>
              <a:gdLst>
                <a:gd name="connsiteX0" fmla="*/ 0 w 3886200"/>
                <a:gd name="connsiteY0" fmla="*/ 0 h 3114675"/>
                <a:gd name="connsiteX1" fmla="*/ 142875 w 3886200"/>
                <a:gd name="connsiteY1" fmla="*/ 1447800 h 3114675"/>
                <a:gd name="connsiteX2" fmla="*/ 561975 w 3886200"/>
                <a:gd name="connsiteY2" fmla="*/ 2305050 h 3114675"/>
                <a:gd name="connsiteX3" fmla="*/ 1266825 w 3886200"/>
                <a:gd name="connsiteY3" fmla="*/ 2838450 h 3114675"/>
                <a:gd name="connsiteX4" fmla="*/ 2238375 w 3886200"/>
                <a:gd name="connsiteY4" fmla="*/ 3048000 h 3114675"/>
                <a:gd name="connsiteX5" fmla="*/ 3886200 w 3886200"/>
                <a:gd name="connsiteY5" fmla="*/ 3114675 h 3114675"/>
                <a:gd name="connsiteX6" fmla="*/ 3886200 w 3886200"/>
                <a:gd name="connsiteY6" fmla="*/ 3114675 h 311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86200" h="3114675">
                  <a:moveTo>
                    <a:pt x="0" y="0"/>
                  </a:moveTo>
                  <a:cubicBezTo>
                    <a:pt x="24606" y="531812"/>
                    <a:pt x="49213" y="1063625"/>
                    <a:pt x="142875" y="1447800"/>
                  </a:cubicBezTo>
                  <a:cubicBezTo>
                    <a:pt x="236537" y="1831975"/>
                    <a:pt x="374650" y="2073275"/>
                    <a:pt x="561975" y="2305050"/>
                  </a:cubicBezTo>
                  <a:cubicBezTo>
                    <a:pt x="749300" y="2536825"/>
                    <a:pt x="987425" y="2714625"/>
                    <a:pt x="1266825" y="2838450"/>
                  </a:cubicBezTo>
                  <a:cubicBezTo>
                    <a:pt x="1546225" y="2962275"/>
                    <a:pt x="1801813" y="3001963"/>
                    <a:pt x="2238375" y="3048000"/>
                  </a:cubicBezTo>
                  <a:cubicBezTo>
                    <a:pt x="2674938" y="3094038"/>
                    <a:pt x="3886200" y="3114675"/>
                    <a:pt x="3886200" y="3114675"/>
                  </a:cubicBezTo>
                  <a:lnTo>
                    <a:pt x="3886200" y="3114675"/>
                  </a:lnTo>
                </a:path>
              </a:pathLst>
            </a:cu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D9BC4924-24B8-B78C-81E7-4E54CEBB1077}"/>
                </a:ext>
              </a:extLst>
            </p:cNvPr>
            <p:cNvSpPr/>
            <p:nvPr/>
          </p:nvSpPr>
          <p:spPr bwMode="auto">
            <a:xfrm rot="5400000">
              <a:off x="8610599" y="3911501"/>
              <a:ext cx="152402" cy="153462"/>
            </a:xfrm>
            <a:prstGeom prst="triangle">
              <a:avLst/>
            </a:prstGeom>
            <a:solidFill>
              <a:srgbClr val="00B0F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121920" tIns="60960" rIns="121920" bIns="60960" numCol="1" rtlCol="0" anchor="t" anchorCtr="0" compatLnSpc="1">
              <a:prstTxWarp prst="textNoShape">
                <a:avLst/>
              </a:prstTxWarp>
            </a:bodyPr>
            <a:lstStyle/>
            <a:p>
              <a:pPr defTabSz="609585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en-US" sz="2400" dirty="0">
                <a:solidFill>
                  <a:schemeClr val="bg1"/>
                </a:solidFill>
                <a:latin typeface="Arial" charset="0"/>
                <a:cs typeface="Arial Unicode MS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2C07662-C7CC-B4A8-590D-F5C26EF9DE27}"/>
              </a:ext>
            </a:extLst>
          </p:cNvPr>
          <p:cNvGrpSpPr/>
          <p:nvPr/>
        </p:nvGrpSpPr>
        <p:grpSpPr>
          <a:xfrm>
            <a:off x="618240" y="72544"/>
            <a:ext cx="10067413" cy="5381840"/>
            <a:chOff x="460166" y="-16830"/>
            <a:chExt cx="7550560" cy="4036380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446B2D1-92DE-2A6E-415F-76F9440D2BCA}"/>
                </a:ext>
              </a:extLst>
            </p:cNvPr>
            <p:cNvSpPr/>
            <p:nvPr/>
          </p:nvSpPr>
          <p:spPr>
            <a:xfrm flipH="1">
              <a:off x="460166" y="57150"/>
              <a:ext cx="7443308" cy="3962400"/>
            </a:xfrm>
            <a:custGeom>
              <a:avLst/>
              <a:gdLst>
                <a:gd name="connsiteX0" fmla="*/ 0 w 3886200"/>
                <a:gd name="connsiteY0" fmla="*/ 0 h 3114675"/>
                <a:gd name="connsiteX1" fmla="*/ 142875 w 3886200"/>
                <a:gd name="connsiteY1" fmla="*/ 1447800 h 3114675"/>
                <a:gd name="connsiteX2" fmla="*/ 561975 w 3886200"/>
                <a:gd name="connsiteY2" fmla="*/ 2305050 h 3114675"/>
                <a:gd name="connsiteX3" fmla="*/ 1266825 w 3886200"/>
                <a:gd name="connsiteY3" fmla="*/ 2838450 h 3114675"/>
                <a:gd name="connsiteX4" fmla="*/ 2238375 w 3886200"/>
                <a:gd name="connsiteY4" fmla="*/ 3048000 h 3114675"/>
                <a:gd name="connsiteX5" fmla="*/ 3886200 w 3886200"/>
                <a:gd name="connsiteY5" fmla="*/ 3114675 h 3114675"/>
                <a:gd name="connsiteX6" fmla="*/ 3886200 w 3886200"/>
                <a:gd name="connsiteY6" fmla="*/ 3114675 h 3114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86200" h="3114675">
                  <a:moveTo>
                    <a:pt x="0" y="0"/>
                  </a:moveTo>
                  <a:cubicBezTo>
                    <a:pt x="24606" y="531812"/>
                    <a:pt x="49213" y="1063625"/>
                    <a:pt x="142875" y="1447800"/>
                  </a:cubicBezTo>
                  <a:cubicBezTo>
                    <a:pt x="236537" y="1831975"/>
                    <a:pt x="374650" y="2073275"/>
                    <a:pt x="561975" y="2305050"/>
                  </a:cubicBezTo>
                  <a:cubicBezTo>
                    <a:pt x="749300" y="2536825"/>
                    <a:pt x="987425" y="2714625"/>
                    <a:pt x="1266825" y="2838450"/>
                  </a:cubicBezTo>
                  <a:cubicBezTo>
                    <a:pt x="1546225" y="2962275"/>
                    <a:pt x="1801813" y="3001963"/>
                    <a:pt x="2238375" y="3048000"/>
                  </a:cubicBezTo>
                  <a:cubicBezTo>
                    <a:pt x="2674938" y="3094038"/>
                    <a:pt x="3886200" y="3114675"/>
                    <a:pt x="3886200" y="3114675"/>
                  </a:cubicBezTo>
                  <a:lnTo>
                    <a:pt x="3886200" y="3114675"/>
                  </a:lnTo>
                </a:path>
              </a:pathLst>
            </a:custGeom>
            <a:noFill/>
            <a:ln w="57150">
              <a:solidFill>
                <a:srgbClr val="133A8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F295A3BC-8107-075E-5752-16D47CE2D864}"/>
                </a:ext>
              </a:extLst>
            </p:cNvPr>
            <p:cNvSpPr/>
            <p:nvPr/>
          </p:nvSpPr>
          <p:spPr bwMode="auto">
            <a:xfrm>
              <a:off x="7772400" y="-16830"/>
              <a:ext cx="238326" cy="209550"/>
            </a:xfrm>
            <a:prstGeom prst="triangle">
              <a:avLst/>
            </a:prstGeom>
            <a:solidFill>
              <a:srgbClr val="22228B"/>
            </a:solidFill>
            <a:ln w="9525" cap="flat" cmpd="sng" algn="ctr">
              <a:solidFill>
                <a:srgbClr val="133A87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121920" tIns="60960" rIns="121920" bIns="60960" numCol="1" rtlCol="0" anchor="t" anchorCtr="0" compatLnSpc="1">
              <a:prstTxWarp prst="textNoShape">
                <a:avLst/>
              </a:prstTxWarp>
            </a:bodyPr>
            <a:lstStyle/>
            <a:p>
              <a:pPr defTabSz="609585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en-US" sz="2400" dirty="0">
                <a:solidFill>
                  <a:schemeClr val="bg1"/>
                </a:solidFill>
                <a:latin typeface="Arial" charset="0"/>
                <a:cs typeface="Arial Unicode MS" charset="0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27FF27F9-07CF-2DE0-AD19-9A99FA7BC2BD}"/>
              </a:ext>
            </a:extLst>
          </p:cNvPr>
          <p:cNvSpPr txBox="1"/>
          <p:nvPr/>
        </p:nvSpPr>
        <p:spPr>
          <a:xfrm>
            <a:off x="4437597" y="3952558"/>
            <a:ext cx="2807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C69B9"/>
                </a:solidFill>
              </a:rPr>
              <a:t>Optimized Cost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439C214-FE2A-BC65-39F6-F11A6C3C6248}"/>
              </a:ext>
            </a:extLst>
          </p:cNvPr>
          <p:cNvGrpSpPr/>
          <p:nvPr/>
        </p:nvGrpSpPr>
        <p:grpSpPr>
          <a:xfrm>
            <a:off x="473429" y="1057911"/>
            <a:ext cx="11374632" cy="4673600"/>
            <a:chOff x="202672" y="692150"/>
            <a:chExt cx="8530974" cy="3505200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2E928560-5099-4056-C4FE-5CDD854D3DA9}"/>
                </a:ext>
              </a:extLst>
            </p:cNvPr>
            <p:cNvCxnSpPr/>
            <p:nvPr/>
          </p:nvCxnSpPr>
          <p:spPr>
            <a:xfrm>
              <a:off x="209022" y="692150"/>
              <a:ext cx="0" cy="35052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3BAC3D08-00C4-6006-E064-D35573CA567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02672" y="4171950"/>
              <a:ext cx="8530974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46A23E88-6ED1-76FF-922D-BFA74991E1FE}"/>
              </a:ext>
            </a:extLst>
          </p:cNvPr>
          <p:cNvCxnSpPr>
            <a:cxnSpLocks/>
          </p:cNvCxnSpPr>
          <p:nvPr/>
        </p:nvCxnSpPr>
        <p:spPr>
          <a:xfrm>
            <a:off x="1537702" y="982276"/>
            <a:ext cx="841248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5502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/>
      <p:bldP spid="15" grpId="0"/>
      <p:bldP spid="16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BB7B762-8DE6-34D9-1D1D-7F1136BAA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9974-0344-4DFC-B1D9-87E9C0C0064F}" type="slidenum">
              <a:rPr lang="en-US" smtClean="0"/>
              <a:t>9</a:t>
            </a:fld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1B6ED49-EEF0-9419-25DC-19C212F01993}"/>
              </a:ext>
            </a:extLst>
          </p:cNvPr>
          <p:cNvSpPr txBox="1">
            <a:spLocks/>
          </p:cNvSpPr>
          <p:nvPr/>
        </p:nvSpPr>
        <p:spPr>
          <a:xfrm>
            <a:off x="0" y="2819400"/>
            <a:ext cx="12192000" cy="1219200"/>
          </a:xfrm>
          <a:prstGeom prst="rect">
            <a:avLst/>
          </a:prstGeom>
          <a:solidFill>
            <a:srgbClr val="B80A26"/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867" spc="400" dirty="0">
                <a:solidFill>
                  <a:schemeClr val="bg1"/>
                </a:solidFill>
              </a:rPr>
              <a:t>Step 3: Gap Analysis</a:t>
            </a:r>
          </a:p>
        </p:txBody>
      </p:sp>
    </p:spTree>
    <p:extLst>
      <p:ext uri="{BB962C8B-B14F-4D97-AF65-F5344CB8AC3E}">
        <p14:creationId xmlns:p14="http://schemas.microsoft.com/office/powerpoint/2010/main" val="171989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Retrospect">
  <a:themeElements>
    <a:clrScheme name="Custom 2">
      <a:dk1>
        <a:srgbClr val="262626"/>
      </a:dk1>
      <a:lt1>
        <a:sysClr val="window" lastClr="FFFFFF"/>
      </a:lt1>
      <a:dk2>
        <a:srgbClr val="1773B1"/>
      </a:dk2>
      <a:lt2>
        <a:srgbClr val="BFBFBF"/>
      </a:lt2>
      <a:accent1>
        <a:srgbClr val="EFB447"/>
      </a:accent1>
      <a:accent2>
        <a:srgbClr val="C8102E"/>
      </a:accent2>
      <a:accent3>
        <a:srgbClr val="44C0B4"/>
      </a:accent3>
      <a:accent4>
        <a:srgbClr val="5058F2"/>
      </a:accent4>
      <a:accent5>
        <a:srgbClr val="C2BC80"/>
      </a:accent5>
      <a:accent6>
        <a:srgbClr val="94A088"/>
      </a:accent6>
      <a:hlink>
        <a:srgbClr val="E48312"/>
      </a:hlink>
      <a:folHlink>
        <a:srgbClr val="F3B46C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8DF0CFC02BD2D448DD8A92D7F1CCBBC" ma:contentTypeVersion="17" ma:contentTypeDescription="Create a new document." ma:contentTypeScope="" ma:versionID="8c66f4b541ebd3641c7fe3ee191547ae">
  <xsd:schema xmlns:xsd="http://www.w3.org/2001/XMLSchema" xmlns:xs="http://www.w3.org/2001/XMLSchema" xmlns:p="http://schemas.microsoft.com/office/2006/metadata/properties" xmlns:ns2="ed99954d-23e8-4d76-b2c6-b741a524a67b" xmlns:ns3="d65e8872-0623-4f83-ac61-a3d1c5799e88" targetNamespace="http://schemas.microsoft.com/office/2006/metadata/properties" ma:root="true" ma:fieldsID="662473d95936c8193e585a89784156d0" ns2:_="" ns3:_="">
    <xsd:import namespace="ed99954d-23e8-4d76-b2c6-b741a524a67b"/>
    <xsd:import namespace="d65e8872-0623-4f83-ac61-a3d1c5799e8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Hyperlink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99954d-23e8-4d76-b2c6-b741a524a67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Hyperlink" ma:index="20" nillable="true" ma:displayName="Hyperlink" ma:format="Hyperlink" ma:internalName="Hyper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2d5b4155-e8c3-48ad-b563-e8fcd32ae20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5e8872-0623-4f83-ac61-a3d1c5799e8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774ad0f4-b557-44f3-b0d8-c5434764db0a}" ma:internalName="TaxCatchAll" ma:showField="CatchAllData" ma:web="d65e8872-0623-4f83-ac61-a3d1c5799e8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65e8872-0623-4f83-ac61-a3d1c5799e88" xsi:nil="true"/>
    <Hyperlink xmlns="ed99954d-23e8-4d76-b2c6-b741a524a67b">
      <Url xsi:nil="true"/>
      <Description xsi:nil="true"/>
    </Hyperlink>
    <lcf76f155ced4ddcb4097134ff3c332f xmlns="ed99954d-23e8-4d76-b2c6-b741a524a67b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ACDCE7B-6F54-4BE6-B8B9-F0E81E036B3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F672645-29F5-489C-B0A7-19C7D5D1686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d99954d-23e8-4d76-b2c6-b741a524a67b"/>
    <ds:schemaRef ds:uri="d65e8872-0623-4f83-ac61-a3d1c5799e8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824CF36-35B2-4D16-BE2C-4A23A8050B6B}">
  <ds:schemaRefs>
    <ds:schemaRef ds:uri="http://schemas.microsoft.com/office/2006/documentManagement/types"/>
    <ds:schemaRef ds:uri="http://purl.org/dc/dcmitype/"/>
    <ds:schemaRef ds:uri="ed99954d-23e8-4d76-b2c6-b741a524a67b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purl.org/dc/terms/"/>
    <ds:schemaRef ds:uri="d65e8872-0623-4f83-ac61-a3d1c5799e88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3043</TotalTime>
  <Words>975</Words>
  <Application>Microsoft Office PowerPoint</Application>
  <PresentationFormat>Widescreen</PresentationFormat>
  <Paragraphs>261</Paragraphs>
  <Slides>34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5" baseType="lpstr">
      <vt:lpstr>Arial</vt:lpstr>
      <vt:lpstr>Avenir Next LT Pro</vt:lpstr>
      <vt:lpstr>Calibri</vt:lpstr>
      <vt:lpstr>Franklin Gothic Book</vt:lpstr>
      <vt:lpstr>Franklin Gothic Demi Cond</vt:lpstr>
      <vt:lpstr>Franklin Gothic Heavy</vt:lpstr>
      <vt:lpstr>Franklin Gothic Medium</vt:lpstr>
      <vt:lpstr>Franklin Gothic Medium Cond</vt:lpstr>
      <vt:lpstr>Times New Roman</vt:lpstr>
      <vt:lpstr>Wingdings</vt:lpstr>
      <vt:lpstr>Retrospect</vt:lpstr>
      <vt:lpstr>Strategic Cybersecurity Methodology &amp; Insights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Short-Term Objectives</vt:lpstr>
      <vt:lpstr>Initial Progress</vt:lpstr>
      <vt:lpstr>Medium-Term Objectives</vt:lpstr>
      <vt:lpstr>Further Progress</vt:lpstr>
      <vt:lpstr>Long-Term Objectives</vt:lpstr>
      <vt:lpstr>The Future State</vt:lpstr>
      <vt:lpstr>Hello</vt:lpstr>
      <vt:lpstr>PowerPoint Presentation</vt:lpstr>
      <vt:lpstr>We talk to a lot of clients.</vt:lpstr>
      <vt:lpstr>Today’s Client – MSP Evaluation</vt:lpstr>
      <vt:lpstr>Managed Services / Help Desk Onboarding</vt:lpstr>
      <vt:lpstr>Help Desk Services</vt:lpstr>
      <vt:lpstr>Documentation and Processes </vt:lpstr>
      <vt:lpstr>Microsoft Entra</vt:lpstr>
      <vt:lpstr>Quick Reminder: Post Webinar Survey</vt:lpstr>
      <vt:lpstr>Microsoft Licensing CSP New Commerce Experience</vt:lpstr>
      <vt:lpstr>Microsoft Licensing CSP New Commerce Experience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Associate Meeting</dc:title>
  <dc:creator>Hill, Andrea</dc:creator>
  <cp:lastModifiedBy>Yu, Loretta</cp:lastModifiedBy>
  <cp:revision>17</cp:revision>
  <dcterms:created xsi:type="dcterms:W3CDTF">2020-10-20T18:30:57Z</dcterms:created>
  <dcterms:modified xsi:type="dcterms:W3CDTF">2023-02-28T16:59:09Z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0x010100C8DF0CFC02BD2D448DD8A92D7F1CCBBC</vt:lpwstr>
  </property>
</Properties>
</file>